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1"/>
  </p:notesMasterIdLst>
  <p:sldIdLst>
    <p:sldId id="256" r:id="rId2"/>
    <p:sldId id="257" r:id="rId3"/>
    <p:sldId id="258" r:id="rId4"/>
    <p:sldId id="267" r:id="rId5"/>
    <p:sldId id="268" r:id="rId6"/>
    <p:sldId id="266" r:id="rId7"/>
    <p:sldId id="265" r:id="rId8"/>
    <p:sldId id="264" r:id="rId9"/>
    <p:sldId id="263" r:id="rId10"/>
    <p:sldId id="271" r:id="rId11"/>
    <p:sldId id="272" r:id="rId12"/>
    <p:sldId id="273" r:id="rId13"/>
    <p:sldId id="274" r:id="rId14"/>
    <p:sldId id="277" r:id="rId15"/>
    <p:sldId id="270" r:id="rId16"/>
    <p:sldId id="279" r:id="rId17"/>
    <p:sldId id="278" r:id="rId18"/>
    <p:sldId id="280" r:id="rId19"/>
    <p:sldId id="28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311" autoAdjust="0"/>
  </p:normalViewPr>
  <p:slideViewPr>
    <p:cSldViewPr snapToGrid="0">
      <p:cViewPr varScale="1">
        <p:scale>
          <a:sx n="51" d="100"/>
          <a:sy n="51" d="100"/>
        </p:scale>
        <p:origin x="78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992F3D-508E-4F14-B853-D56FD5A4ED8C}" type="datetimeFigureOut">
              <a:rPr lang="en-US" smtClean="0"/>
              <a:t>12/2/2021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DD95F4-6CCC-4323-8EB9-3EDF0934BA07}" type="slidenum">
              <a:rPr lang="en-US" smtClean="0"/>
              <a:t>‹#›</a:t>
            </a:fld>
            <a:endParaRPr lang="en-US"/>
          </a:p>
        </p:txBody>
      </p:sp>
    </p:spTree>
    <p:extLst>
      <p:ext uri="{BB962C8B-B14F-4D97-AF65-F5344CB8AC3E}">
        <p14:creationId xmlns:p14="http://schemas.microsoft.com/office/powerpoint/2010/main" val="2669964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a research question within a completely accessible population. Provide a solution for your research question. Use the </a:t>
            </a:r>
            <a:r>
              <a:rPr lang="en-US" dirty="0" err="1"/>
              <a:t>github</a:t>
            </a:r>
            <a:r>
              <a:rPr lang="en-US" dirty="0"/>
              <a:t> discussion page to write and share.</a:t>
            </a:r>
          </a:p>
        </p:txBody>
      </p:sp>
      <p:sp>
        <p:nvSpPr>
          <p:cNvPr id="4" name="Slide Number Placeholder 3"/>
          <p:cNvSpPr>
            <a:spLocks noGrp="1"/>
          </p:cNvSpPr>
          <p:nvPr>
            <p:ph type="sldNum" sz="quarter" idx="5"/>
          </p:nvPr>
        </p:nvSpPr>
        <p:spPr/>
        <p:txBody>
          <a:bodyPr/>
          <a:lstStyle/>
          <a:p>
            <a:fld id="{A5DD95F4-6CCC-4323-8EB9-3EDF0934BA07}" type="slidenum">
              <a:rPr lang="en-US" smtClean="0"/>
              <a:t>11</a:t>
            </a:fld>
            <a:endParaRPr lang="en-US"/>
          </a:p>
        </p:txBody>
      </p:sp>
    </p:spTree>
    <p:extLst>
      <p:ext uri="{BB962C8B-B14F-4D97-AF65-F5344CB8AC3E}">
        <p14:creationId xmlns:p14="http://schemas.microsoft.com/office/powerpoint/2010/main" val="1406806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a research question for an infinitely large population. Provide a solution for your research question. Use the </a:t>
            </a:r>
            <a:r>
              <a:rPr lang="en-US" dirty="0" err="1"/>
              <a:t>github</a:t>
            </a:r>
            <a:r>
              <a:rPr lang="en-US" dirty="0"/>
              <a:t> discussion page to write and share.</a:t>
            </a:r>
          </a:p>
        </p:txBody>
      </p:sp>
      <p:sp>
        <p:nvSpPr>
          <p:cNvPr id="4" name="Slide Number Placeholder 3"/>
          <p:cNvSpPr>
            <a:spLocks noGrp="1"/>
          </p:cNvSpPr>
          <p:nvPr>
            <p:ph type="sldNum" sz="quarter" idx="5"/>
          </p:nvPr>
        </p:nvSpPr>
        <p:spPr/>
        <p:txBody>
          <a:bodyPr/>
          <a:lstStyle/>
          <a:p>
            <a:fld id="{A5DD95F4-6CCC-4323-8EB9-3EDF0934BA07}" type="slidenum">
              <a:rPr lang="en-US" smtClean="0"/>
              <a:t>12</a:t>
            </a:fld>
            <a:endParaRPr lang="en-US"/>
          </a:p>
        </p:txBody>
      </p:sp>
    </p:spTree>
    <p:extLst>
      <p:ext uri="{BB962C8B-B14F-4D97-AF65-F5344CB8AC3E}">
        <p14:creationId xmlns:p14="http://schemas.microsoft.com/office/powerpoint/2010/main" val="1135802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an example of a biased sample based on your research question and population.</a:t>
            </a:r>
          </a:p>
        </p:txBody>
      </p:sp>
      <p:sp>
        <p:nvSpPr>
          <p:cNvPr id="4" name="Slide Number Placeholder 3"/>
          <p:cNvSpPr>
            <a:spLocks noGrp="1"/>
          </p:cNvSpPr>
          <p:nvPr>
            <p:ph type="sldNum" sz="quarter" idx="5"/>
          </p:nvPr>
        </p:nvSpPr>
        <p:spPr/>
        <p:txBody>
          <a:bodyPr/>
          <a:lstStyle/>
          <a:p>
            <a:fld id="{A5DD95F4-6CCC-4323-8EB9-3EDF0934BA07}" type="slidenum">
              <a:rPr lang="en-US" smtClean="0"/>
              <a:t>13</a:t>
            </a:fld>
            <a:endParaRPr lang="en-US"/>
          </a:p>
        </p:txBody>
      </p:sp>
    </p:spTree>
    <p:extLst>
      <p:ext uri="{BB962C8B-B14F-4D97-AF65-F5344CB8AC3E}">
        <p14:creationId xmlns:p14="http://schemas.microsoft.com/office/powerpoint/2010/main" val="4116622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DD95F4-6CCC-4323-8EB9-3EDF0934BA07}" type="slidenum">
              <a:rPr lang="en-US" smtClean="0"/>
              <a:t>14</a:t>
            </a:fld>
            <a:endParaRPr lang="en-US"/>
          </a:p>
        </p:txBody>
      </p:sp>
    </p:spTree>
    <p:extLst>
      <p:ext uri="{BB962C8B-B14F-4D97-AF65-F5344CB8AC3E}">
        <p14:creationId xmlns:p14="http://schemas.microsoft.com/office/powerpoint/2010/main" val="1774588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DD95F4-6CCC-4323-8EB9-3EDF0934BA07}" type="slidenum">
              <a:rPr lang="en-US" smtClean="0"/>
              <a:t>15</a:t>
            </a:fld>
            <a:endParaRPr lang="en-US"/>
          </a:p>
        </p:txBody>
      </p:sp>
    </p:spTree>
    <p:extLst>
      <p:ext uri="{BB962C8B-B14F-4D97-AF65-F5344CB8AC3E}">
        <p14:creationId xmlns:p14="http://schemas.microsoft.com/office/powerpoint/2010/main" val="1015225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few examples of nominal variable that you have ever used in your research</a:t>
            </a:r>
          </a:p>
        </p:txBody>
      </p:sp>
      <p:sp>
        <p:nvSpPr>
          <p:cNvPr id="4" name="Slide Number Placeholder 3"/>
          <p:cNvSpPr>
            <a:spLocks noGrp="1"/>
          </p:cNvSpPr>
          <p:nvPr>
            <p:ph type="sldNum" sz="quarter" idx="5"/>
          </p:nvPr>
        </p:nvSpPr>
        <p:spPr/>
        <p:txBody>
          <a:bodyPr/>
          <a:lstStyle/>
          <a:p>
            <a:fld id="{A5DD95F4-6CCC-4323-8EB9-3EDF0934BA07}" type="slidenum">
              <a:rPr lang="en-US" smtClean="0"/>
              <a:t>16</a:t>
            </a:fld>
            <a:endParaRPr lang="en-US"/>
          </a:p>
        </p:txBody>
      </p:sp>
    </p:spTree>
    <p:extLst>
      <p:ext uri="{BB962C8B-B14F-4D97-AF65-F5344CB8AC3E}">
        <p14:creationId xmlns:p14="http://schemas.microsoft.com/office/powerpoint/2010/main" val="1834748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 few examples of ordinal variable that you have ever used in your research</a:t>
            </a:r>
          </a:p>
          <a:p>
            <a:endParaRPr lang="en-US" dirty="0"/>
          </a:p>
        </p:txBody>
      </p:sp>
      <p:sp>
        <p:nvSpPr>
          <p:cNvPr id="4" name="Slide Number Placeholder 3"/>
          <p:cNvSpPr>
            <a:spLocks noGrp="1"/>
          </p:cNvSpPr>
          <p:nvPr>
            <p:ph type="sldNum" sz="quarter" idx="5"/>
          </p:nvPr>
        </p:nvSpPr>
        <p:spPr/>
        <p:txBody>
          <a:bodyPr/>
          <a:lstStyle/>
          <a:p>
            <a:fld id="{A5DD95F4-6CCC-4323-8EB9-3EDF0934BA07}" type="slidenum">
              <a:rPr lang="en-US" smtClean="0"/>
              <a:t>17</a:t>
            </a:fld>
            <a:endParaRPr lang="en-US"/>
          </a:p>
        </p:txBody>
      </p:sp>
    </p:spTree>
    <p:extLst>
      <p:ext uri="{BB962C8B-B14F-4D97-AF65-F5344CB8AC3E}">
        <p14:creationId xmlns:p14="http://schemas.microsoft.com/office/powerpoint/2010/main" val="77489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15CE0-8BD4-4487-84F6-11B3323F59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74C53E8-8909-42E7-8C50-D1DA2694BF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1D52CE8-5CD4-44B4-8501-3F99C4755609}"/>
              </a:ext>
            </a:extLst>
          </p:cNvPr>
          <p:cNvSpPr>
            <a:spLocks noGrp="1"/>
          </p:cNvSpPr>
          <p:nvPr>
            <p:ph type="dt" sz="half" idx="10"/>
          </p:nvPr>
        </p:nvSpPr>
        <p:spPr/>
        <p:txBody>
          <a:bodyPr/>
          <a:lstStyle/>
          <a:p>
            <a:fld id="{CAF885B8-7BCE-45EE-BB39-EC6C2FED6B22}" type="datetime3">
              <a:rPr lang="en-US" smtClean="0"/>
              <a:t>2 December 2021</a:t>
            </a:fld>
            <a:endParaRPr lang="en-US"/>
          </a:p>
        </p:txBody>
      </p:sp>
      <p:sp>
        <p:nvSpPr>
          <p:cNvPr id="5" name="Footer Placeholder 4">
            <a:extLst>
              <a:ext uri="{FF2B5EF4-FFF2-40B4-BE49-F238E27FC236}">
                <a16:creationId xmlns:a16="http://schemas.microsoft.com/office/drawing/2014/main" id="{0D9DC88A-F016-405E-AA82-310985D61D68}"/>
              </a:ext>
            </a:extLst>
          </p:cNvPr>
          <p:cNvSpPr>
            <a:spLocks noGrp="1"/>
          </p:cNvSpPr>
          <p:nvPr>
            <p:ph type="ftr" sz="quarter" idx="11"/>
          </p:nvPr>
        </p:nvSpPr>
        <p:spPr/>
        <p:txBody>
          <a:bodyPr/>
          <a:lstStyle/>
          <a:p>
            <a:r>
              <a:rPr lang="en-US"/>
              <a:t>Center for Data Research and Analytics</a:t>
            </a:r>
          </a:p>
        </p:txBody>
      </p:sp>
      <p:sp>
        <p:nvSpPr>
          <p:cNvPr id="6" name="Slide Number Placeholder 5">
            <a:extLst>
              <a:ext uri="{FF2B5EF4-FFF2-40B4-BE49-F238E27FC236}">
                <a16:creationId xmlns:a16="http://schemas.microsoft.com/office/drawing/2014/main" id="{480097CF-686E-4857-8B9B-C040182B00AD}"/>
              </a:ext>
            </a:extLst>
          </p:cNvPr>
          <p:cNvSpPr>
            <a:spLocks noGrp="1"/>
          </p:cNvSpPr>
          <p:nvPr>
            <p:ph type="sldNum" sz="quarter" idx="12"/>
          </p:nvPr>
        </p:nvSpPr>
        <p:spPr/>
        <p:txBody>
          <a:bodyPr/>
          <a:lstStyle/>
          <a:p>
            <a:fld id="{7B80F514-05B2-492A-8438-E60A2CA517C1}" type="slidenum">
              <a:rPr lang="en-US" smtClean="0"/>
              <a:t>‹#›</a:t>
            </a:fld>
            <a:endParaRPr lang="en-US"/>
          </a:p>
        </p:txBody>
      </p:sp>
    </p:spTree>
    <p:extLst>
      <p:ext uri="{BB962C8B-B14F-4D97-AF65-F5344CB8AC3E}">
        <p14:creationId xmlns:p14="http://schemas.microsoft.com/office/powerpoint/2010/main" val="3976066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DE98C-D82A-4DFA-AA93-94CED8342F2D}"/>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BB1C3909-9748-4E22-A9AC-DAD2DF13E9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B0903-0474-4D5E-B74E-D192D3519D24}"/>
              </a:ext>
            </a:extLst>
          </p:cNvPr>
          <p:cNvSpPr>
            <a:spLocks noGrp="1"/>
          </p:cNvSpPr>
          <p:nvPr>
            <p:ph type="dt" sz="half" idx="10"/>
          </p:nvPr>
        </p:nvSpPr>
        <p:spPr/>
        <p:txBody>
          <a:bodyPr/>
          <a:lstStyle/>
          <a:p>
            <a:fld id="{AA341CA1-B75E-4402-B124-87DCAB6FD0A7}" type="datetime3">
              <a:rPr lang="en-US" smtClean="0"/>
              <a:t>2 December 2021</a:t>
            </a:fld>
            <a:endParaRPr lang="en-US"/>
          </a:p>
        </p:txBody>
      </p:sp>
      <p:sp>
        <p:nvSpPr>
          <p:cNvPr id="5" name="Footer Placeholder 4">
            <a:extLst>
              <a:ext uri="{FF2B5EF4-FFF2-40B4-BE49-F238E27FC236}">
                <a16:creationId xmlns:a16="http://schemas.microsoft.com/office/drawing/2014/main" id="{BD36792B-54B0-44C9-B820-EFB50187579A}"/>
              </a:ext>
            </a:extLst>
          </p:cNvPr>
          <p:cNvSpPr>
            <a:spLocks noGrp="1"/>
          </p:cNvSpPr>
          <p:nvPr>
            <p:ph type="ftr" sz="quarter" idx="11"/>
          </p:nvPr>
        </p:nvSpPr>
        <p:spPr/>
        <p:txBody>
          <a:bodyPr/>
          <a:lstStyle/>
          <a:p>
            <a:r>
              <a:rPr lang="en-US"/>
              <a:t>Center for Data Research and Analytics</a:t>
            </a:r>
          </a:p>
        </p:txBody>
      </p:sp>
      <p:sp>
        <p:nvSpPr>
          <p:cNvPr id="6" name="Slide Number Placeholder 5">
            <a:extLst>
              <a:ext uri="{FF2B5EF4-FFF2-40B4-BE49-F238E27FC236}">
                <a16:creationId xmlns:a16="http://schemas.microsoft.com/office/drawing/2014/main" id="{DD2A760C-2A9D-4D07-9D27-CC2FA59A45ED}"/>
              </a:ext>
            </a:extLst>
          </p:cNvPr>
          <p:cNvSpPr>
            <a:spLocks noGrp="1"/>
          </p:cNvSpPr>
          <p:nvPr>
            <p:ph type="sldNum" sz="quarter" idx="12"/>
          </p:nvPr>
        </p:nvSpPr>
        <p:spPr/>
        <p:txBody>
          <a:bodyPr/>
          <a:lstStyle/>
          <a:p>
            <a:fld id="{7B80F514-05B2-492A-8438-E60A2CA517C1}" type="slidenum">
              <a:rPr lang="en-US" smtClean="0"/>
              <a:t>‹#›</a:t>
            </a:fld>
            <a:endParaRPr lang="en-US"/>
          </a:p>
        </p:txBody>
      </p:sp>
      <p:sp>
        <p:nvSpPr>
          <p:cNvPr id="7" name="Picture Placeholder 9">
            <a:extLst>
              <a:ext uri="{FF2B5EF4-FFF2-40B4-BE49-F238E27FC236}">
                <a16:creationId xmlns:a16="http://schemas.microsoft.com/office/drawing/2014/main" id="{79036B8A-9EAD-4AAD-83AA-DC9A263E3A64}"/>
              </a:ext>
            </a:extLst>
          </p:cNvPr>
          <p:cNvSpPr>
            <a:spLocks noGrp="1"/>
          </p:cNvSpPr>
          <p:nvPr>
            <p:ph type="pic" sz="quarter" idx="13" hasCustomPrompt="1"/>
          </p:nvPr>
        </p:nvSpPr>
        <p:spPr>
          <a:xfrm>
            <a:off x="10310813" y="127000"/>
            <a:ext cx="1728787" cy="695325"/>
          </a:xfrm>
        </p:spPr>
        <p:txBody>
          <a:bodyPr/>
          <a:lstStyle>
            <a:lvl1pPr>
              <a:defRPr/>
            </a:lvl1pPr>
          </a:lstStyle>
          <a:p>
            <a:r>
              <a:rPr lang="en-US" dirty="0"/>
              <a:t>Logo</a:t>
            </a:r>
          </a:p>
        </p:txBody>
      </p:sp>
    </p:spTree>
    <p:extLst>
      <p:ext uri="{BB962C8B-B14F-4D97-AF65-F5344CB8AC3E}">
        <p14:creationId xmlns:p14="http://schemas.microsoft.com/office/powerpoint/2010/main" val="2790666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5A5806-68B8-4CD7-8FA6-4463BE2583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A7DC48-EC35-4DB2-B147-01E9DC4B1A6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19A659-CB80-41C8-88D1-7319884EAE88}"/>
              </a:ext>
            </a:extLst>
          </p:cNvPr>
          <p:cNvSpPr>
            <a:spLocks noGrp="1"/>
          </p:cNvSpPr>
          <p:nvPr>
            <p:ph type="dt" sz="half" idx="10"/>
          </p:nvPr>
        </p:nvSpPr>
        <p:spPr/>
        <p:txBody>
          <a:bodyPr/>
          <a:lstStyle/>
          <a:p>
            <a:fld id="{6166DF40-954F-4961-A2D0-233BA0787216}" type="datetime3">
              <a:rPr lang="en-US" smtClean="0"/>
              <a:t>2 December 2021</a:t>
            </a:fld>
            <a:endParaRPr lang="en-US"/>
          </a:p>
        </p:txBody>
      </p:sp>
      <p:sp>
        <p:nvSpPr>
          <p:cNvPr id="5" name="Footer Placeholder 4">
            <a:extLst>
              <a:ext uri="{FF2B5EF4-FFF2-40B4-BE49-F238E27FC236}">
                <a16:creationId xmlns:a16="http://schemas.microsoft.com/office/drawing/2014/main" id="{D666CEF6-40B1-4F09-8C35-F50B8F16A296}"/>
              </a:ext>
            </a:extLst>
          </p:cNvPr>
          <p:cNvSpPr>
            <a:spLocks noGrp="1"/>
          </p:cNvSpPr>
          <p:nvPr>
            <p:ph type="ftr" sz="quarter" idx="11"/>
          </p:nvPr>
        </p:nvSpPr>
        <p:spPr/>
        <p:txBody>
          <a:bodyPr/>
          <a:lstStyle/>
          <a:p>
            <a:r>
              <a:rPr lang="en-US"/>
              <a:t>Center for Data Research and Analytics</a:t>
            </a:r>
          </a:p>
        </p:txBody>
      </p:sp>
      <p:sp>
        <p:nvSpPr>
          <p:cNvPr id="6" name="Slide Number Placeholder 5">
            <a:extLst>
              <a:ext uri="{FF2B5EF4-FFF2-40B4-BE49-F238E27FC236}">
                <a16:creationId xmlns:a16="http://schemas.microsoft.com/office/drawing/2014/main" id="{87F464F3-F4BF-48C6-974A-B59B00A4D00B}"/>
              </a:ext>
            </a:extLst>
          </p:cNvPr>
          <p:cNvSpPr>
            <a:spLocks noGrp="1"/>
          </p:cNvSpPr>
          <p:nvPr>
            <p:ph type="sldNum" sz="quarter" idx="12"/>
          </p:nvPr>
        </p:nvSpPr>
        <p:spPr/>
        <p:txBody>
          <a:bodyPr/>
          <a:lstStyle/>
          <a:p>
            <a:fld id="{7B80F514-05B2-492A-8438-E60A2CA517C1}" type="slidenum">
              <a:rPr lang="en-US" smtClean="0"/>
              <a:t>‹#›</a:t>
            </a:fld>
            <a:endParaRPr lang="en-US"/>
          </a:p>
        </p:txBody>
      </p:sp>
    </p:spTree>
    <p:extLst>
      <p:ext uri="{BB962C8B-B14F-4D97-AF65-F5344CB8AC3E}">
        <p14:creationId xmlns:p14="http://schemas.microsoft.com/office/powerpoint/2010/main" val="1026612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6BDEE-84DA-4AF3-A6BC-6E9E5A9F37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3787E8-6EBA-4238-989E-4685C2B33949}"/>
              </a:ext>
            </a:extLst>
          </p:cNvPr>
          <p:cNvSpPr>
            <a:spLocks noGrp="1"/>
          </p:cNvSpPr>
          <p:nvPr>
            <p:ph idx="1"/>
          </p:nvPr>
        </p:nvSpPr>
        <p:spPr>
          <a:xfrm>
            <a:off x="578069" y="963038"/>
            <a:ext cx="11035861" cy="5475861"/>
          </a:xfrm>
        </p:spPr>
        <p:txBody>
          <a:bodyPr/>
          <a:lstStyle>
            <a:lvl1pPr>
              <a:defRPr sz="2800" baseline="0"/>
            </a:lvl1pPr>
            <a:lvl2pPr>
              <a:defRPr sz="2600" baseline="0"/>
            </a:lvl2pPr>
            <a:lvl3pPr>
              <a:defRPr sz="2400" baseline="0"/>
            </a:lvl3pPr>
            <a:lvl4pPr>
              <a:defRPr sz="2000" baseline="0"/>
            </a:lvl4pPr>
            <a:lvl5pPr>
              <a:defRPr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8FF1D27-77CF-4A0E-9C59-AF5C873694D3}"/>
              </a:ext>
            </a:extLst>
          </p:cNvPr>
          <p:cNvSpPr>
            <a:spLocks noGrp="1"/>
          </p:cNvSpPr>
          <p:nvPr>
            <p:ph type="dt" sz="half" idx="10"/>
          </p:nvPr>
        </p:nvSpPr>
        <p:spPr/>
        <p:txBody>
          <a:bodyPr/>
          <a:lstStyle/>
          <a:p>
            <a:fld id="{279CB3C8-C91A-4D5C-B237-53AD12901D6B}" type="datetime3">
              <a:rPr lang="en-US" smtClean="0"/>
              <a:t>2 December 2021</a:t>
            </a:fld>
            <a:endParaRPr lang="en-US"/>
          </a:p>
        </p:txBody>
      </p:sp>
      <p:sp>
        <p:nvSpPr>
          <p:cNvPr id="5" name="Footer Placeholder 4">
            <a:extLst>
              <a:ext uri="{FF2B5EF4-FFF2-40B4-BE49-F238E27FC236}">
                <a16:creationId xmlns:a16="http://schemas.microsoft.com/office/drawing/2014/main" id="{3293EA1B-3AD2-4519-AAF8-3B56DC3C7ED3}"/>
              </a:ext>
            </a:extLst>
          </p:cNvPr>
          <p:cNvSpPr>
            <a:spLocks noGrp="1"/>
          </p:cNvSpPr>
          <p:nvPr>
            <p:ph type="ftr" sz="quarter" idx="11"/>
          </p:nvPr>
        </p:nvSpPr>
        <p:spPr/>
        <p:txBody>
          <a:bodyPr/>
          <a:lstStyle/>
          <a:p>
            <a:r>
              <a:rPr lang="en-US"/>
              <a:t>Center for Data Research and Analytics</a:t>
            </a:r>
          </a:p>
        </p:txBody>
      </p:sp>
      <p:sp>
        <p:nvSpPr>
          <p:cNvPr id="6" name="Slide Number Placeholder 5">
            <a:extLst>
              <a:ext uri="{FF2B5EF4-FFF2-40B4-BE49-F238E27FC236}">
                <a16:creationId xmlns:a16="http://schemas.microsoft.com/office/drawing/2014/main" id="{AB3ACD64-5E74-462B-822E-D2E26EFFA169}"/>
              </a:ext>
            </a:extLst>
          </p:cNvPr>
          <p:cNvSpPr>
            <a:spLocks noGrp="1"/>
          </p:cNvSpPr>
          <p:nvPr>
            <p:ph type="sldNum" sz="quarter" idx="12"/>
          </p:nvPr>
        </p:nvSpPr>
        <p:spPr/>
        <p:txBody>
          <a:bodyPr/>
          <a:lstStyle/>
          <a:p>
            <a:fld id="{7B80F514-05B2-492A-8438-E60A2CA517C1}" type="slidenum">
              <a:rPr lang="en-US" smtClean="0"/>
              <a:t>‹#›</a:t>
            </a:fld>
            <a:endParaRPr lang="en-US"/>
          </a:p>
        </p:txBody>
      </p:sp>
      <p:cxnSp>
        <p:nvCxnSpPr>
          <p:cNvPr id="8" name="Straight Connector 7">
            <a:extLst>
              <a:ext uri="{FF2B5EF4-FFF2-40B4-BE49-F238E27FC236}">
                <a16:creationId xmlns:a16="http://schemas.microsoft.com/office/drawing/2014/main" id="{86824CBB-1CA2-4374-BF0D-136995A15571}"/>
              </a:ext>
            </a:extLst>
          </p:cNvPr>
          <p:cNvCxnSpPr/>
          <p:nvPr userDrawn="1"/>
        </p:nvCxnSpPr>
        <p:spPr>
          <a:xfrm>
            <a:off x="152400" y="825182"/>
            <a:ext cx="11887200" cy="0"/>
          </a:xfrm>
          <a:prstGeom prst="line">
            <a:avLst/>
          </a:prstGeom>
          <a:ln w="31750"/>
        </p:spPr>
        <p:style>
          <a:lnRef idx="1">
            <a:schemeClr val="accent3"/>
          </a:lnRef>
          <a:fillRef idx="0">
            <a:schemeClr val="accent3"/>
          </a:fillRef>
          <a:effectRef idx="0">
            <a:schemeClr val="accent3"/>
          </a:effectRef>
          <a:fontRef idx="minor">
            <a:schemeClr val="tx1"/>
          </a:fontRef>
        </p:style>
      </p:cxnSp>
      <p:sp>
        <p:nvSpPr>
          <p:cNvPr id="10" name="Picture Placeholder 9">
            <a:extLst>
              <a:ext uri="{FF2B5EF4-FFF2-40B4-BE49-F238E27FC236}">
                <a16:creationId xmlns:a16="http://schemas.microsoft.com/office/drawing/2014/main" id="{2E2A427E-E722-43F6-8893-29256C9DFEB5}"/>
              </a:ext>
            </a:extLst>
          </p:cNvPr>
          <p:cNvSpPr>
            <a:spLocks noGrp="1"/>
          </p:cNvSpPr>
          <p:nvPr>
            <p:ph type="pic" sz="quarter" idx="13" hasCustomPrompt="1"/>
          </p:nvPr>
        </p:nvSpPr>
        <p:spPr>
          <a:xfrm>
            <a:off x="10310813" y="127000"/>
            <a:ext cx="1728787" cy="695325"/>
          </a:xfrm>
        </p:spPr>
        <p:txBody>
          <a:bodyPr/>
          <a:lstStyle>
            <a:lvl1pPr>
              <a:defRPr/>
            </a:lvl1pPr>
          </a:lstStyle>
          <a:p>
            <a:r>
              <a:rPr lang="en-US" dirty="0"/>
              <a:t>Logo</a:t>
            </a:r>
          </a:p>
        </p:txBody>
      </p:sp>
    </p:spTree>
    <p:extLst>
      <p:ext uri="{BB962C8B-B14F-4D97-AF65-F5344CB8AC3E}">
        <p14:creationId xmlns:p14="http://schemas.microsoft.com/office/powerpoint/2010/main" val="27266205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7A0D8-5AA6-42B7-A87B-D5CAF0839E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BBB0D4E-9095-46F9-A5C9-179070043D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1FC09B-FEE3-4CAD-A283-70A56FE5F0C5}"/>
              </a:ext>
            </a:extLst>
          </p:cNvPr>
          <p:cNvSpPr>
            <a:spLocks noGrp="1"/>
          </p:cNvSpPr>
          <p:nvPr>
            <p:ph type="dt" sz="half" idx="10"/>
          </p:nvPr>
        </p:nvSpPr>
        <p:spPr/>
        <p:txBody>
          <a:bodyPr/>
          <a:lstStyle/>
          <a:p>
            <a:fld id="{B122A3FD-34F5-4449-92EA-48A3C22DA19A}" type="datetime3">
              <a:rPr lang="en-US" smtClean="0"/>
              <a:t>2 December 2021</a:t>
            </a:fld>
            <a:endParaRPr lang="en-US"/>
          </a:p>
        </p:txBody>
      </p:sp>
      <p:sp>
        <p:nvSpPr>
          <p:cNvPr id="5" name="Footer Placeholder 4">
            <a:extLst>
              <a:ext uri="{FF2B5EF4-FFF2-40B4-BE49-F238E27FC236}">
                <a16:creationId xmlns:a16="http://schemas.microsoft.com/office/drawing/2014/main" id="{A8513C8C-E06B-4074-B012-D8AE0829ED55}"/>
              </a:ext>
            </a:extLst>
          </p:cNvPr>
          <p:cNvSpPr>
            <a:spLocks noGrp="1"/>
          </p:cNvSpPr>
          <p:nvPr>
            <p:ph type="ftr" sz="quarter" idx="11"/>
          </p:nvPr>
        </p:nvSpPr>
        <p:spPr/>
        <p:txBody>
          <a:bodyPr/>
          <a:lstStyle/>
          <a:p>
            <a:r>
              <a:rPr lang="en-US"/>
              <a:t>Center for Data Research and Analytics</a:t>
            </a:r>
          </a:p>
        </p:txBody>
      </p:sp>
      <p:sp>
        <p:nvSpPr>
          <p:cNvPr id="6" name="Slide Number Placeholder 5">
            <a:extLst>
              <a:ext uri="{FF2B5EF4-FFF2-40B4-BE49-F238E27FC236}">
                <a16:creationId xmlns:a16="http://schemas.microsoft.com/office/drawing/2014/main" id="{D501E7FB-11F0-49E0-8FB5-978D648AEF79}"/>
              </a:ext>
            </a:extLst>
          </p:cNvPr>
          <p:cNvSpPr>
            <a:spLocks noGrp="1"/>
          </p:cNvSpPr>
          <p:nvPr>
            <p:ph type="sldNum" sz="quarter" idx="12"/>
          </p:nvPr>
        </p:nvSpPr>
        <p:spPr/>
        <p:txBody>
          <a:bodyPr/>
          <a:lstStyle/>
          <a:p>
            <a:fld id="{7B80F514-05B2-492A-8438-E60A2CA517C1}" type="slidenum">
              <a:rPr lang="en-US" smtClean="0"/>
              <a:t>‹#›</a:t>
            </a:fld>
            <a:endParaRPr lang="en-US"/>
          </a:p>
        </p:txBody>
      </p:sp>
    </p:spTree>
    <p:extLst>
      <p:ext uri="{BB962C8B-B14F-4D97-AF65-F5344CB8AC3E}">
        <p14:creationId xmlns:p14="http://schemas.microsoft.com/office/powerpoint/2010/main" val="151662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3E9E6-8BB1-402B-8258-6C329C1A6A9B}"/>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49C9E4F-465A-4F22-8E4A-26ABB4F1E934}"/>
              </a:ext>
            </a:extLst>
          </p:cNvPr>
          <p:cNvSpPr>
            <a:spLocks noGrp="1"/>
          </p:cNvSpPr>
          <p:nvPr>
            <p:ph sz="half" idx="1"/>
          </p:nvPr>
        </p:nvSpPr>
        <p:spPr>
          <a:xfrm>
            <a:off x="162128" y="962228"/>
            <a:ext cx="5867400" cy="435150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18F5906-6EF7-4837-9C1F-18194290966A}"/>
              </a:ext>
            </a:extLst>
          </p:cNvPr>
          <p:cNvSpPr>
            <a:spLocks noGrp="1"/>
          </p:cNvSpPr>
          <p:nvPr>
            <p:ph sz="half" idx="2"/>
          </p:nvPr>
        </p:nvSpPr>
        <p:spPr>
          <a:xfrm>
            <a:off x="6181928" y="962229"/>
            <a:ext cx="5857672" cy="43490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6915DB0C-D9D8-49A7-82E7-48B660505BEB}"/>
              </a:ext>
            </a:extLst>
          </p:cNvPr>
          <p:cNvSpPr>
            <a:spLocks noGrp="1"/>
          </p:cNvSpPr>
          <p:nvPr>
            <p:ph type="dt" sz="half" idx="10"/>
          </p:nvPr>
        </p:nvSpPr>
        <p:spPr/>
        <p:txBody>
          <a:bodyPr/>
          <a:lstStyle/>
          <a:p>
            <a:fld id="{84926EFD-E5AF-4494-94A6-CD860EBDC329}" type="datetime3">
              <a:rPr lang="en-US" smtClean="0"/>
              <a:t>2 December 2021</a:t>
            </a:fld>
            <a:endParaRPr lang="en-US"/>
          </a:p>
        </p:txBody>
      </p:sp>
      <p:sp>
        <p:nvSpPr>
          <p:cNvPr id="6" name="Footer Placeholder 5">
            <a:extLst>
              <a:ext uri="{FF2B5EF4-FFF2-40B4-BE49-F238E27FC236}">
                <a16:creationId xmlns:a16="http://schemas.microsoft.com/office/drawing/2014/main" id="{C74650FE-5E30-4FCE-920C-79E15E210F40}"/>
              </a:ext>
            </a:extLst>
          </p:cNvPr>
          <p:cNvSpPr>
            <a:spLocks noGrp="1"/>
          </p:cNvSpPr>
          <p:nvPr>
            <p:ph type="ftr" sz="quarter" idx="11"/>
          </p:nvPr>
        </p:nvSpPr>
        <p:spPr/>
        <p:txBody>
          <a:bodyPr/>
          <a:lstStyle/>
          <a:p>
            <a:r>
              <a:rPr lang="en-US"/>
              <a:t>Center for Data Research and Analytics</a:t>
            </a:r>
          </a:p>
        </p:txBody>
      </p:sp>
      <p:sp>
        <p:nvSpPr>
          <p:cNvPr id="7" name="Slide Number Placeholder 6">
            <a:extLst>
              <a:ext uri="{FF2B5EF4-FFF2-40B4-BE49-F238E27FC236}">
                <a16:creationId xmlns:a16="http://schemas.microsoft.com/office/drawing/2014/main" id="{0AAD6731-FB6F-4BEB-93A2-CDDBFFCFF18E}"/>
              </a:ext>
            </a:extLst>
          </p:cNvPr>
          <p:cNvSpPr>
            <a:spLocks noGrp="1"/>
          </p:cNvSpPr>
          <p:nvPr>
            <p:ph type="sldNum" sz="quarter" idx="12"/>
          </p:nvPr>
        </p:nvSpPr>
        <p:spPr/>
        <p:txBody>
          <a:bodyPr/>
          <a:lstStyle/>
          <a:p>
            <a:fld id="{7B80F514-05B2-492A-8438-E60A2CA517C1}" type="slidenum">
              <a:rPr lang="en-US" smtClean="0"/>
              <a:t>‹#›</a:t>
            </a:fld>
            <a:endParaRPr lang="en-US"/>
          </a:p>
        </p:txBody>
      </p:sp>
      <p:cxnSp>
        <p:nvCxnSpPr>
          <p:cNvPr id="8" name="Straight Connector 7">
            <a:extLst>
              <a:ext uri="{FF2B5EF4-FFF2-40B4-BE49-F238E27FC236}">
                <a16:creationId xmlns:a16="http://schemas.microsoft.com/office/drawing/2014/main" id="{A9B09EBF-7BC1-4674-AC80-CBA7BD9ADF4D}"/>
              </a:ext>
            </a:extLst>
          </p:cNvPr>
          <p:cNvCxnSpPr/>
          <p:nvPr userDrawn="1"/>
        </p:nvCxnSpPr>
        <p:spPr>
          <a:xfrm>
            <a:off x="152400" y="825182"/>
            <a:ext cx="11887200" cy="0"/>
          </a:xfrm>
          <a:prstGeom prst="line">
            <a:avLst/>
          </a:prstGeom>
          <a:ln w="31750"/>
        </p:spPr>
        <p:style>
          <a:lnRef idx="1">
            <a:schemeClr val="accent3"/>
          </a:lnRef>
          <a:fillRef idx="0">
            <a:schemeClr val="accent3"/>
          </a:fillRef>
          <a:effectRef idx="0">
            <a:schemeClr val="accent3"/>
          </a:effectRef>
          <a:fontRef idx="minor">
            <a:schemeClr val="tx1"/>
          </a:fontRef>
        </p:style>
      </p:cxnSp>
      <p:sp>
        <p:nvSpPr>
          <p:cNvPr id="9" name="Picture Placeholder 9">
            <a:extLst>
              <a:ext uri="{FF2B5EF4-FFF2-40B4-BE49-F238E27FC236}">
                <a16:creationId xmlns:a16="http://schemas.microsoft.com/office/drawing/2014/main" id="{432B0486-9540-4B30-8243-96CA7823DDB6}"/>
              </a:ext>
            </a:extLst>
          </p:cNvPr>
          <p:cNvSpPr>
            <a:spLocks noGrp="1"/>
          </p:cNvSpPr>
          <p:nvPr>
            <p:ph type="pic" sz="quarter" idx="13" hasCustomPrompt="1"/>
          </p:nvPr>
        </p:nvSpPr>
        <p:spPr>
          <a:xfrm>
            <a:off x="10310813" y="127000"/>
            <a:ext cx="1728787" cy="695325"/>
          </a:xfrm>
        </p:spPr>
        <p:txBody>
          <a:bodyPr/>
          <a:lstStyle>
            <a:lvl1pPr>
              <a:defRPr/>
            </a:lvl1pPr>
          </a:lstStyle>
          <a:p>
            <a:r>
              <a:rPr lang="en-US" dirty="0"/>
              <a:t>Logo</a:t>
            </a:r>
          </a:p>
        </p:txBody>
      </p:sp>
      <p:sp>
        <p:nvSpPr>
          <p:cNvPr id="11" name="Text Placeholder 10">
            <a:extLst>
              <a:ext uri="{FF2B5EF4-FFF2-40B4-BE49-F238E27FC236}">
                <a16:creationId xmlns:a16="http://schemas.microsoft.com/office/drawing/2014/main" id="{EE69DA35-A26D-40B0-92BD-F9812A6592B6}"/>
              </a:ext>
            </a:extLst>
          </p:cNvPr>
          <p:cNvSpPr>
            <a:spLocks noGrp="1"/>
          </p:cNvSpPr>
          <p:nvPr>
            <p:ph type="body" sz="quarter" idx="14"/>
          </p:nvPr>
        </p:nvSpPr>
        <p:spPr>
          <a:xfrm>
            <a:off x="152400" y="5476875"/>
            <a:ext cx="11887200" cy="962025"/>
          </a:xfrm>
        </p:spPr>
        <p:txBody>
          <a:bodyPr>
            <a:normAutofit/>
          </a:bodyPr>
          <a:lstStyle>
            <a:lvl1pPr marL="0" indent="0">
              <a:buNone/>
              <a:defRPr sz="2800" b="1"/>
            </a:lvl1pPr>
          </a:lstStyle>
          <a:p>
            <a:pPr lvl="0"/>
            <a:r>
              <a:rPr lang="en-US" dirty="0"/>
              <a:t>Click to edit Master text styles</a:t>
            </a:r>
          </a:p>
        </p:txBody>
      </p:sp>
    </p:spTree>
    <p:extLst>
      <p:ext uri="{BB962C8B-B14F-4D97-AF65-F5344CB8AC3E}">
        <p14:creationId xmlns:p14="http://schemas.microsoft.com/office/powerpoint/2010/main" val="14482875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1D9A6DB-E59D-4FA7-A9C6-69EED83D069D}"/>
              </a:ext>
            </a:extLst>
          </p:cNvPr>
          <p:cNvSpPr>
            <a:spLocks noGrp="1"/>
          </p:cNvSpPr>
          <p:nvPr>
            <p:ph type="body" idx="1"/>
          </p:nvPr>
        </p:nvSpPr>
        <p:spPr>
          <a:xfrm>
            <a:off x="162130" y="2412464"/>
            <a:ext cx="5835446" cy="427614"/>
          </a:xfrm>
        </p:spPr>
        <p:txBody>
          <a:bodyPr anchor="b">
            <a:noAutofit/>
          </a:bodyPr>
          <a:lstStyle>
            <a:lvl1pPr marL="0" indent="0">
              <a:buNone/>
              <a:defRPr sz="2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DF48873F-3DCE-427C-ADF8-0C4C9C99E055}"/>
              </a:ext>
            </a:extLst>
          </p:cNvPr>
          <p:cNvSpPr>
            <a:spLocks noGrp="1"/>
          </p:cNvSpPr>
          <p:nvPr>
            <p:ph sz="half" idx="2"/>
          </p:nvPr>
        </p:nvSpPr>
        <p:spPr>
          <a:xfrm>
            <a:off x="184355" y="2842848"/>
            <a:ext cx="5835446" cy="359576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5E936096-BC6B-4CDF-B353-3534C9FCE259}"/>
              </a:ext>
            </a:extLst>
          </p:cNvPr>
          <p:cNvSpPr>
            <a:spLocks noGrp="1"/>
          </p:cNvSpPr>
          <p:nvPr>
            <p:ph type="body" sz="quarter" idx="3"/>
          </p:nvPr>
        </p:nvSpPr>
        <p:spPr>
          <a:xfrm>
            <a:off x="6147881" y="2412464"/>
            <a:ext cx="5901445" cy="413628"/>
          </a:xfrm>
        </p:spPr>
        <p:txBody>
          <a:bodyPr anchor="b">
            <a:noAutofit/>
          </a:bodyPr>
          <a:lstStyle>
            <a:lvl1pPr marL="0" indent="0">
              <a:buNone/>
              <a:defRPr sz="2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05A425E-2EF6-4C95-A1BE-AC96E277FC9E}"/>
              </a:ext>
            </a:extLst>
          </p:cNvPr>
          <p:cNvSpPr>
            <a:spLocks noGrp="1"/>
          </p:cNvSpPr>
          <p:nvPr>
            <p:ph sz="quarter" idx="4"/>
          </p:nvPr>
        </p:nvSpPr>
        <p:spPr>
          <a:xfrm>
            <a:off x="6172200" y="2842848"/>
            <a:ext cx="5872266" cy="359576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5D0F2A11-A0D1-42B4-9909-09C7985F0AF4}"/>
              </a:ext>
            </a:extLst>
          </p:cNvPr>
          <p:cNvSpPr>
            <a:spLocks noGrp="1"/>
          </p:cNvSpPr>
          <p:nvPr>
            <p:ph type="dt" sz="half" idx="10"/>
          </p:nvPr>
        </p:nvSpPr>
        <p:spPr/>
        <p:txBody>
          <a:bodyPr/>
          <a:lstStyle/>
          <a:p>
            <a:fld id="{ED2F8AAA-F690-4FE1-96F4-F70ADED2455D}" type="datetime3">
              <a:rPr lang="en-US" smtClean="0"/>
              <a:t>2 December 2021</a:t>
            </a:fld>
            <a:endParaRPr lang="en-US"/>
          </a:p>
        </p:txBody>
      </p:sp>
      <p:sp>
        <p:nvSpPr>
          <p:cNvPr id="8" name="Footer Placeholder 7">
            <a:extLst>
              <a:ext uri="{FF2B5EF4-FFF2-40B4-BE49-F238E27FC236}">
                <a16:creationId xmlns:a16="http://schemas.microsoft.com/office/drawing/2014/main" id="{13F00DFC-16CA-43A9-939D-7ACD4BBFA0AC}"/>
              </a:ext>
            </a:extLst>
          </p:cNvPr>
          <p:cNvSpPr>
            <a:spLocks noGrp="1"/>
          </p:cNvSpPr>
          <p:nvPr>
            <p:ph type="ftr" sz="quarter" idx="11"/>
          </p:nvPr>
        </p:nvSpPr>
        <p:spPr/>
        <p:txBody>
          <a:bodyPr/>
          <a:lstStyle/>
          <a:p>
            <a:r>
              <a:rPr lang="en-US"/>
              <a:t>Center for Data Research and Analytics</a:t>
            </a:r>
            <a:endParaRPr lang="en-US" dirty="0"/>
          </a:p>
        </p:txBody>
      </p:sp>
      <p:sp>
        <p:nvSpPr>
          <p:cNvPr id="9" name="Slide Number Placeholder 8">
            <a:extLst>
              <a:ext uri="{FF2B5EF4-FFF2-40B4-BE49-F238E27FC236}">
                <a16:creationId xmlns:a16="http://schemas.microsoft.com/office/drawing/2014/main" id="{01CC1FFE-0AE1-4433-A916-ADCD13F7FF02}"/>
              </a:ext>
            </a:extLst>
          </p:cNvPr>
          <p:cNvSpPr>
            <a:spLocks noGrp="1"/>
          </p:cNvSpPr>
          <p:nvPr>
            <p:ph type="sldNum" sz="quarter" idx="12"/>
          </p:nvPr>
        </p:nvSpPr>
        <p:spPr/>
        <p:txBody>
          <a:bodyPr/>
          <a:lstStyle/>
          <a:p>
            <a:fld id="{7B80F514-05B2-492A-8438-E60A2CA517C1}" type="slidenum">
              <a:rPr lang="en-US" smtClean="0"/>
              <a:t>‹#›</a:t>
            </a:fld>
            <a:endParaRPr lang="en-US"/>
          </a:p>
        </p:txBody>
      </p:sp>
      <p:sp>
        <p:nvSpPr>
          <p:cNvPr id="12" name="Content Placeholder 3">
            <a:extLst>
              <a:ext uri="{FF2B5EF4-FFF2-40B4-BE49-F238E27FC236}">
                <a16:creationId xmlns:a16="http://schemas.microsoft.com/office/drawing/2014/main" id="{FB46947F-B82B-409E-AB7F-2AE1382DDCEF}"/>
              </a:ext>
            </a:extLst>
          </p:cNvPr>
          <p:cNvSpPr>
            <a:spLocks noGrp="1"/>
          </p:cNvSpPr>
          <p:nvPr>
            <p:ph sz="half" idx="13"/>
          </p:nvPr>
        </p:nvSpPr>
        <p:spPr>
          <a:xfrm>
            <a:off x="184354" y="952500"/>
            <a:ext cx="11860111" cy="1333500"/>
          </a:xfrm>
        </p:spPr>
        <p:txBody>
          <a:bodyPr/>
          <a:lstStyle>
            <a:lvl1pPr marL="0" indent="0">
              <a:buNone/>
              <a:defRPr/>
            </a:lvl1pPr>
            <a:lvl5pPr marL="1828800" indent="0">
              <a:buNone/>
              <a:defRPr/>
            </a:lvl5pPr>
          </a:lstStyle>
          <a:p>
            <a:pPr lvl="0"/>
            <a:r>
              <a:rPr lang="en-US" dirty="0"/>
              <a:t>Click to edit Master text style</a:t>
            </a:r>
          </a:p>
        </p:txBody>
      </p:sp>
      <p:cxnSp>
        <p:nvCxnSpPr>
          <p:cNvPr id="13" name="Straight Connector 12">
            <a:extLst>
              <a:ext uri="{FF2B5EF4-FFF2-40B4-BE49-F238E27FC236}">
                <a16:creationId xmlns:a16="http://schemas.microsoft.com/office/drawing/2014/main" id="{E7645BA2-6017-4F52-A579-CFE985726AEA}"/>
              </a:ext>
            </a:extLst>
          </p:cNvPr>
          <p:cNvCxnSpPr/>
          <p:nvPr userDrawn="1"/>
        </p:nvCxnSpPr>
        <p:spPr>
          <a:xfrm>
            <a:off x="152400" y="825182"/>
            <a:ext cx="11887200" cy="0"/>
          </a:xfrm>
          <a:prstGeom prst="line">
            <a:avLst/>
          </a:prstGeom>
          <a:ln w="31750"/>
        </p:spPr>
        <p:style>
          <a:lnRef idx="1">
            <a:schemeClr val="accent3"/>
          </a:lnRef>
          <a:fillRef idx="0">
            <a:schemeClr val="accent3"/>
          </a:fillRef>
          <a:effectRef idx="0">
            <a:schemeClr val="accent3"/>
          </a:effectRef>
          <a:fontRef idx="minor">
            <a:schemeClr val="tx1"/>
          </a:fontRef>
        </p:style>
      </p:cxnSp>
      <p:sp>
        <p:nvSpPr>
          <p:cNvPr id="14" name="Picture Placeholder 9">
            <a:extLst>
              <a:ext uri="{FF2B5EF4-FFF2-40B4-BE49-F238E27FC236}">
                <a16:creationId xmlns:a16="http://schemas.microsoft.com/office/drawing/2014/main" id="{8CB20CA8-6653-4DAA-9882-BB51E1356B86}"/>
              </a:ext>
            </a:extLst>
          </p:cNvPr>
          <p:cNvSpPr>
            <a:spLocks noGrp="1"/>
          </p:cNvSpPr>
          <p:nvPr>
            <p:ph type="pic" sz="quarter" idx="14" hasCustomPrompt="1"/>
          </p:nvPr>
        </p:nvSpPr>
        <p:spPr>
          <a:xfrm>
            <a:off x="10310813" y="127000"/>
            <a:ext cx="1728787" cy="695325"/>
          </a:xfrm>
        </p:spPr>
        <p:txBody>
          <a:bodyPr/>
          <a:lstStyle>
            <a:lvl1pPr>
              <a:defRPr/>
            </a:lvl1pPr>
          </a:lstStyle>
          <a:p>
            <a:r>
              <a:rPr lang="en-US" dirty="0"/>
              <a:t>Logo</a:t>
            </a:r>
          </a:p>
        </p:txBody>
      </p:sp>
      <p:sp>
        <p:nvSpPr>
          <p:cNvPr id="17" name="Title 1">
            <a:extLst>
              <a:ext uri="{FF2B5EF4-FFF2-40B4-BE49-F238E27FC236}">
                <a16:creationId xmlns:a16="http://schemas.microsoft.com/office/drawing/2014/main" id="{D6A8569A-4C36-4161-BC6A-BC269BCB1CD5}"/>
              </a:ext>
            </a:extLst>
          </p:cNvPr>
          <p:cNvSpPr>
            <a:spLocks noGrp="1"/>
          </p:cNvSpPr>
          <p:nvPr>
            <p:ph type="title"/>
          </p:nvPr>
        </p:nvSpPr>
        <p:spPr>
          <a:xfrm>
            <a:off x="166987" y="127574"/>
            <a:ext cx="10144332" cy="670094"/>
          </a:xfrm>
        </p:spPr>
        <p:txBody>
          <a:bodyPr/>
          <a:lstStyle/>
          <a:p>
            <a:r>
              <a:rPr lang="en-US" dirty="0"/>
              <a:t>Click to edit Master title style</a:t>
            </a:r>
          </a:p>
        </p:txBody>
      </p:sp>
    </p:spTree>
    <p:extLst>
      <p:ext uri="{BB962C8B-B14F-4D97-AF65-F5344CB8AC3E}">
        <p14:creationId xmlns:p14="http://schemas.microsoft.com/office/powerpoint/2010/main" val="85250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DB8DB-458C-4E9E-97E3-C1B718D4C8D1}"/>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1959D1C0-D895-4A14-9AB9-220F442B8CEC}"/>
              </a:ext>
            </a:extLst>
          </p:cNvPr>
          <p:cNvSpPr>
            <a:spLocks noGrp="1"/>
          </p:cNvSpPr>
          <p:nvPr>
            <p:ph type="dt" sz="half" idx="10"/>
          </p:nvPr>
        </p:nvSpPr>
        <p:spPr/>
        <p:txBody>
          <a:bodyPr/>
          <a:lstStyle/>
          <a:p>
            <a:fld id="{78BABE2A-144A-4F9C-817E-AE7C5F35AED2}" type="datetime3">
              <a:rPr lang="en-US" smtClean="0"/>
              <a:t>2 December 2021</a:t>
            </a:fld>
            <a:endParaRPr lang="en-US"/>
          </a:p>
        </p:txBody>
      </p:sp>
      <p:sp>
        <p:nvSpPr>
          <p:cNvPr id="4" name="Footer Placeholder 3">
            <a:extLst>
              <a:ext uri="{FF2B5EF4-FFF2-40B4-BE49-F238E27FC236}">
                <a16:creationId xmlns:a16="http://schemas.microsoft.com/office/drawing/2014/main" id="{583B4CD8-1737-428F-8DB2-157F3936FAC5}"/>
              </a:ext>
            </a:extLst>
          </p:cNvPr>
          <p:cNvSpPr>
            <a:spLocks noGrp="1"/>
          </p:cNvSpPr>
          <p:nvPr>
            <p:ph type="ftr" sz="quarter" idx="11"/>
          </p:nvPr>
        </p:nvSpPr>
        <p:spPr/>
        <p:txBody>
          <a:bodyPr/>
          <a:lstStyle/>
          <a:p>
            <a:r>
              <a:rPr lang="en-US"/>
              <a:t>Center for Data Research and Analytics</a:t>
            </a:r>
          </a:p>
        </p:txBody>
      </p:sp>
      <p:sp>
        <p:nvSpPr>
          <p:cNvPr id="5" name="Slide Number Placeholder 4">
            <a:extLst>
              <a:ext uri="{FF2B5EF4-FFF2-40B4-BE49-F238E27FC236}">
                <a16:creationId xmlns:a16="http://schemas.microsoft.com/office/drawing/2014/main" id="{05C858B1-B370-4BC1-971F-D9908A36363E}"/>
              </a:ext>
            </a:extLst>
          </p:cNvPr>
          <p:cNvSpPr>
            <a:spLocks noGrp="1"/>
          </p:cNvSpPr>
          <p:nvPr>
            <p:ph type="sldNum" sz="quarter" idx="12"/>
          </p:nvPr>
        </p:nvSpPr>
        <p:spPr/>
        <p:txBody>
          <a:bodyPr/>
          <a:lstStyle/>
          <a:p>
            <a:fld id="{7B80F514-05B2-492A-8438-E60A2CA517C1}" type="slidenum">
              <a:rPr lang="en-US" smtClean="0"/>
              <a:t>‹#›</a:t>
            </a:fld>
            <a:endParaRPr lang="en-US"/>
          </a:p>
        </p:txBody>
      </p:sp>
      <p:cxnSp>
        <p:nvCxnSpPr>
          <p:cNvPr id="6" name="Straight Connector 5">
            <a:extLst>
              <a:ext uri="{FF2B5EF4-FFF2-40B4-BE49-F238E27FC236}">
                <a16:creationId xmlns:a16="http://schemas.microsoft.com/office/drawing/2014/main" id="{42486458-D1FC-496C-9543-500B1C2F48FB}"/>
              </a:ext>
            </a:extLst>
          </p:cNvPr>
          <p:cNvCxnSpPr/>
          <p:nvPr userDrawn="1"/>
        </p:nvCxnSpPr>
        <p:spPr>
          <a:xfrm>
            <a:off x="152400" y="825182"/>
            <a:ext cx="11887200" cy="0"/>
          </a:xfrm>
          <a:prstGeom prst="line">
            <a:avLst/>
          </a:prstGeom>
          <a:ln w="31750"/>
        </p:spPr>
        <p:style>
          <a:lnRef idx="1">
            <a:schemeClr val="accent3"/>
          </a:lnRef>
          <a:fillRef idx="0">
            <a:schemeClr val="accent3"/>
          </a:fillRef>
          <a:effectRef idx="0">
            <a:schemeClr val="accent3"/>
          </a:effectRef>
          <a:fontRef idx="minor">
            <a:schemeClr val="tx1"/>
          </a:fontRef>
        </p:style>
      </p:cxnSp>
      <p:sp>
        <p:nvSpPr>
          <p:cNvPr id="7" name="Picture Placeholder 9">
            <a:extLst>
              <a:ext uri="{FF2B5EF4-FFF2-40B4-BE49-F238E27FC236}">
                <a16:creationId xmlns:a16="http://schemas.microsoft.com/office/drawing/2014/main" id="{D02D8F3B-C6C8-4421-9BB2-F38382CD3131}"/>
              </a:ext>
            </a:extLst>
          </p:cNvPr>
          <p:cNvSpPr>
            <a:spLocks noGrp="1"/>
          </p:cNvSpPr>
          <p:nvPr>
            <p:ph type="pic" sz="quarter" idx="13" hasCustomPrompt="1"/>
          </p:nvPr>
        </p:nvSpPr>
        <p:spPr>
          <a:xfrm>
            <a:off x="10310813" y="127000"/>
            <a:ext cx="1728787" cy="695325"/>
          </a:xfrm>
        </p:spPr>
        <p:txBody>
          <a:bodyPr/>
          <a:lstStyle>
            <a:lvl1pPr>
              <a:defRPr/>
            </a:lvl1pPr>
          </a:lstStyle>
          <a:p>
            <a:r>
              <a:rPr lang="en-US" dirty="0"/>
              <a:t>Logo</a:t>
            </a:r>
          </a:p>
        </p:txBody>
      </p:sp>
    </p:spTree>
    <p:extLst>
      <p:ext uri="{BB962C8B-B14F-4D97-AF65-F5344CB8AC3E}">
        <p14:creationId xmlns:p14="http://schemas.microsoft.com/office/powerpoint/2010/main" val="4000841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FDC1F9-A227-4A2B-BD98-E7D9F06E521A}"/>
              </a:ext>
            </a:extLst>
          </p:cNvPr>
          <p:cNvSpPr>
            <a:spLocks noGrp="1"/>
          </p:cNvSpPr>
          <p:nvPr>
            <p:ph type="dt" sz="half" idx="10"/>
          </p:nvPr>
        </p:nvSpPr>
        <p:spPr/>
        <p:txBody>
          <a:bodyPr/>
          <a:lstStyle/>
          <a:p>
            <a:fld id="{5451D76D-31A1-4A87-99C3-4F84CB058F48}" type="datetime3">
              <a:rPr lang="en-US" smtClean="0"/>
              <a:t>2 December 2021</a:t>
            </a:fld>
            <a:endParaRPr lang="en-US"/>
          </a:p>
        </p:txBody>
      </p:sp>
      <p:sp>
        <p:nvSpPr>
          <p:cNvPr id="3" name="Footer Placeholder 2">
            <a:extLst>
              <a:ext uri="{FF2B5EF4-FFF2-40B4-BE49-F238E27FC236}">
                <a16:creationId xmlns:a16="http://schemas.microsoft.com/office/drawing/2014/main" id="{1EF68CE5-DAFE-4B9E-9E7C-8EFB50361207}"/>
              </a:ext>
            </a:extLst>
          </p:cNvPr>
          <p:cNvSpPr>
            <a:spLocks noGrp="1"/>
          </p:cNvSpPr>
          <p:nvPr>
            <p:ph type="ftr" sz="quarter" idx="11"/>
          </p:nvPr>
        </p:nvSpPr>
        <p:spPr/>
        <p:txBody>
          <a:bodyPr/>
          <a:lstStyle/>
          <a:p>
            <a:r>
              <a:rPr lang="en-US"/>
              <a:t>Center for Data Research and Analytics</a:t>
            </a:r>
          </a:p>
        </p:txBody>
      </p:sp>
      <p:sp>
        <p:nvSpPr>
          <p:cNvPr id="4" name="Slide Number Placeholder 3">
            <a:extLst>
              <a:ext uri="{FF2B5EF4-FFF2-40B4-BE49-F238E27FC236}">
                <a16:creationId xmlns:a16="http://schemas.microsoft.com/office/drawing/2014/main" id="{55C8C7CA-9B3A-4125-9521-259316F5A22E}"/>
              </a:ext>
            </a:extLst>
          </p:cNvPr>
          <p:cNvSpPr>
            <a:spLocks noGrp="1"/>
          </p:cNvSpPr>
          <p:nvPr>
            <p:ph type="sldNum" sz="quarter" idx="12"/>
          </p:nvPr>
        </p:nvSpPr>
        <p:spPr/>
        <p:txBody>
          <a:bodyPr/>
          <a:lstStyle/>
          <a:p>
            <a:fld id="{7B80F514-05B2-492A-8438-E60A2CA517C1}" type="slidenum">
              <a:rPr lang="en-US" smtClean="0"/>
              <a:t>‹#›</a:t>
            </a:fld>
            <a:endParaRPr lang="en-US"/>
          </a:p>
        </p:txBody>
      </p:sp>
      <p:sp>
        <p:nvSpPr>
          <p:cNvPr id="5" name="Picture Placeholder 9">
            <a:extLst>
              <a:ext uri="{FF2B5EF4-FFF2-40B4-BE49-F238E27FC236}">
                <a16:creationId xmlns:a16="http://schemas.microsoft.com/office/drawing/2014/main" id="{47309E9D-9638-4AE0-8D83-C741D7D59EE3}"/>
              </a:ext>
            </a:extLst>
          </p:cNvPr>
          <p:cNvSpPr>
            <a:spLocks noGrp="1"/>
          </p:cNvSpPr>
          <p:nvPr>
            <p:ph type="pic" sz="quarter" idx="13" hasCustomPrompt="1"/>
          </p:nvPr>
        </p:nvSpPr>
        <p:spPr>
          <a:xfrm>
            <a:off x="10310813" y="127000"/>
            <a:ext cx="1728787" cy="695325"/>
          </a:xfrm>
        </p:spPr>
        <p:txBody>
          <a:bodyPr/>
          <a:lstStyle>
            <a:lvl1pPr>
              <a:defRPr/>
            </a:lvl1pPr>
          </a:lstStyle>
          <a:p>
            <a:r>
              <a:rPr lang="en-US" dirty="0"/>
              <a:t>Logo</a:t>
            </a:r>
          </a:p>
        </p:txBody>
      </p:sp>
    </p:spTree>
    <p:extLst>
      <p:ext uri="{BB962C8B-B14F-4D97-AF65-F5344CB8AC3E}">
        <p14:creationId xmlns:p14="http://schemas.microsoft.com/office/powerpoint/2010/main" val="706447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AA958F-BC66-4C32-903F-DFFFEE6DD594}"/>
              </a:ext>
            </a:extLst>
          </p:cNvPr>
          <p:cNvSpPr>
            <a:spLocks noGrp="1"/>
          </p:cNvSpPr>
          <p:nvPr>
            <p:ph idx="1"/>
          </p:nvPr>
        </p:nvSpPr>
        <p:spPr>
          <a:xfrm>
            <a:off x="3920246" y="987425"/>
            <a:ext cx="8119353" cy="542929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7F220B7-77BB-4F14-B27D-FF984E0F6B87}"/>
              </a:ext>
            </a:extLst>
          </p:cNvPr>
          <p:cNvSpPr>
            <a:spLocks noGrp="1"/>
          </p:cNvSpPr>
          <p:nvPr>
            <p:ph type="body" sz="half" idx="2"/>
          </p:nvPr>
        </p:nvSpPr>
        <p:spPr>
          <a:xfrm>
            <a:off x="162129" y="995363"/>
            <a:ext cx="3651113" cy="542929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F68A40-D876-4DB0-9DDD-6C67975655DE}"/>
              </a:ext>
            </a:extLst>
          </p:cNvPr>
          <p:cNvSpPr>
            <a:spLocks noGrp="1"/>
          </p:cNvSpPr>
          <p:nvPr>
            <p:ph type="dt" sz="half" idx="10"/>
          </p:nvPr>
        </p:nvSpPr>
        <p:spPr/>
        <p:txBody>
          <a:bodyPr/>
          <a:lstStyle/>
          <a:p>
            <a:fld id="{A5F7721B-A413-4EA5-BF5D-2FAED564D7DF}" type="datetime3">
              <a:rPr lang="en-US" smtClean="0"/>
              <a:t>2 December 2021</a:t>
            </a:fld>
            <a:endParaRPr lang="en-US"/>
          </a:p>
        </p:txBody>
      </p:sp>
      <p:sp>
        <p:nvSpPr>
          <p:cNvPr id="6" name="Footer Placeholder 5">
            <a:extLst>
              <a:ext uri="{FF2B5EF4-FFF2-40B4-BE49-F238E27FC236}">
                <a16:creationId xmlns:a16="http://schemas.microsoft.com/office/drawing/2014/main" id="{DBC4BDAD-7D33-4EC5-9E2A-8BBA64413B32}"/>
              </a:ext>
            </a:extLst>
          </p:cNvPr>
          <p:cNvSpPr>
            <a:spLocks noGrp="1"/>
          </p:cNvSpPr>
          <p:nvPr>
            <p:ph type="ftr" sz="quarter" idx="11"/>
          </p:nvPr>
        </p:nvSpPr>
        <p:spPr/>
        <p:txBody>
          <a:bodyPr/>
          <a:lstStyle/>
          <a:p>
            <a:r>
              <a:rPr lang="en-US"/>
              <a:t>Center for Data Research and Analytics</a:t>
            </a:r>
          </a:p>
        </p:txBody>
      </p:sp>
      <p:sp>
        <p:nvSpPr>
          <p:cNvPr id="7" name="Slide Number Placeholder 6">
            <a:extLst>
              <a:ext uri="{FF2B5EF4-FFF2-40B4-BE49-F238E27FC236}">
                <a16:creationId xmlns:a16="http://schemas.microsoft.com/office/drawing/2014/main" id="{6279FE48-9E9D-4129-895E-41B91EED3EC7}"/>
              </a:ext>
            </a:extLst>
          </p:cNvPr>
          <p:cNvSpPr>
            <a:spLocks noGrp="1"/>
          </p:cNvSpPr>
          <p:nvPr>
            <p:ph type="sldNum" sz="quarter" idx="12"/>
          </p:nvPr>
        </p:nvSpPr>
        <p:spPr/>
        <p:txBody>
          <a:bodyPr/>
          <a:lstStyle/>
          <a:p>
            <a:fld id="{7B80F514-05B2-492A-8438-E60A2CA517C1}" type="slidenum">
              <a:rPr lang="en-US" smtClean="0"/>
              <a:t>‹#›</a:t>
            </a:fld>
            <a:endParaRPr lang="en-US"/>
          </a:p>
        </p:txBody>
      </p:sp>
      <p:sp>
        <p:nvSpPr>
          <p:cNvPr id="8" name="Picture Placeholder 9">
            <a:extLst>
              <a:ext uri="{FF2B5EF4-FFF2-40B4-BE49-F238E27FC236}">
                <a16:creationId xmlns:a16="http://schemas.microsoft.com/office/drawing/2014/main" id="{4F5C0225-93FD-43B5-8787-F6DC6B8F86F3}"/>
              </a:ext>
            </a:extLst>
          </p:cNvPr>
          <p:cNvSpPr>
            <a:spLocks noGrp="1"/>
          </p:cNvSpPr>
          <p:nvPr>
            <p:ph type="pic" sz="quarter" idx="13" hasCustomPrompt="1"/>
          </p:nvPr>
        </p:nvSpPr>
        <p:spPr>
          <a:xfrm>
            <a:off x="10310813" y="127000"/>
            <a:ext cx="1728787" cy="695325"/>
          </a:xfrm>
        </p:spPr>
        <p:txBody>
          <a:bodyPr/>
          <a:lstStyle>
            <a:lvl1pPr>
              <a:defRPr/>
            </a:lvl1pPr>
          </a:lstStyle>
          <a:p>
            <a:r>
              <a:rPr lang="en-US" dirty="0"/>
              <a:t>Logo</a:t>
            </a:r>
          </a:p>
        </p:txBody>
      </p:sp>
      <p:sp>
        <p:nvSpPr>
          <p:cNvPr id="9" name="Title 1">
            <a:extLst>
              <a:ext uri="{FF2B5EF4-FFF2-40B4-BE49-F238E27FC236}">
                <a16:creationId xmlns:a16="http://schemas.microsoft.com/office/drawing/2014/main" id="{A7CF372B-8339-408C-AA0A-F87A0B3C9E65}"/>
              </a:ext>
            </a:extLst>
          </p:cNvPr>
          <p:cNvSpPr txBox="1">
            <a:spLocks/>
          </p:cNvSpPr>
          <p:nvPr userDrawn="1"/>
        </p:nvSpPr>
        <p:spPr>
          <a:xfrm>
            <a:off x="166987" y="127574"/>
            <a:ext cx="10144332" cy="67009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a:solidFill>
                  <a:schemeClr val="tx1"/>
                </a:solidFill>
                <a:effectLst>
                  <a:outerShdw blurRad="38100" dist="38100" dir="2700000" algn="tl">
                    <a:srgbClr val="000000">
                      <a:alpha val="43137"/>
                    </a:srgbClr>
                  </a:outerShdw>
                </a:effectLst>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1594939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8741A-C9DC-4A34-BDB5-F600AF6AD4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6544F5-BAB6-4EC1-A930-4CCBE56BEB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2495878-6AF8-49A2-A095-DE851DBA0C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ACF8AF-1DD8-4EE6-9A9F-77786444B61A}"/>
              </a:ext>
            </a:extLst>
          </p:cNvPr>
          <p:cNvSpPr>
            <a:spLocks noGrp="1"/>
          </p:cNvSpPr>
          <p:nvPr>
            <p:ph type="dt" sz="half" idx="10"/>
          </p:nvPr>
        </p:nvSpPr>
        <p:spPr/>
        <p:txBody>
          <a:bodyPr/>
          <a:lstStyle/>
          <a:p>
            <a:fld id="{F1732EF9-6D71-4F76-881C-50F4C576F782}" type="datetime3">
              <a:rPr lang="en-US" smtClean="0"/>
              <a:t>2 December 2021</a:t>
            </a:fld>
            <a:endParaRPr lang="en-US"/>
          </a:p>
        </p:txBody>
      </p:sp>
      <p:sp>
        <p:nvSpPr>
          <p:cNvPr id="6" name="Footer Placeholder 5">
            <a:extLst>
              <a:ext uri="{FF2B5EF4-FFF2-40B4-BE49-F238E27FC236}">
                <a16:creationId xmlns:a16="http://schemas.microsoft.com/office/drawing/2014/main" id="{191C473E-CBCF-4483-8B75-B52936087271}"/>
              </a:ext>
            </a:extLst>
          </p:cNvPr>
          <p:cNvSpPr>
            <a:spLocks noGrp="1"/>
          </p:cNvSpPr>
          <p:nvPr>
            <p:ph type="ftr" sz="quarter" idx="11"/>
          </p:nvPr>
        </p:nvSpPr>
        <p:spPr/>
        <p:txBody>
          <a:bodyPr/>
          <a:lstStyle/>
          <a:p>
            <a:r>
              <a:rPr lang="en-US"/>
              <a:t>Center for Data Research and Analytics</a:t>
            </a:r>
          </a:p>
        </p:txBody>
      </p:sp>
      <p:sp>
        <p:nvSpPr>
          <p:cNvPr id="7" name="Slide Number Placeholder 6">
            <a:extLst>
              <a:ext uri="{FF2B5EF4-FFF2-40B4-BE49-F238E27FC236}">
                <a16:creationId xmlns:a16="http://schemas.microsoft.com/office/drawing/2014/main" id="{781DEFAA-BB06-4CC5-84F7-5BD29FECF86E}"/>
              </a:ext>
            </a:extLst>
          </p:cNvPr>
          <p:cNvSpPr>
            <a:spLocks noGrp="1"/>
          </p:cNvSpPr>
          <p:nvPr>
            <p:ph type="sldNum" sz="quarter" idx="12"/>
          </p:nvPr>
        </p:nvSpPr>
        <p:spPr/>
        <p:txBody>
          <a:bodyPr/>
          <a:lstStyle/>
          <a:p>
            <a:fld id="{7B80F514-05B2-492A-8438-E60A2CA517C1}" type="slidenum">
              <a:rPr lang="en-US" smtClean="0"/>
              <a:t>‹#›</a:t>
            </a:fld>
            <a:endParaRPr lang="en-US"/>
          </a:p>
        </p:txBody>
      </p:sp>
      <p:sp>
        <p:nvSpPr>
          <p:cNvPr id="8" name="Picture Placeholder 9">
            <a:extLst>
              <a:ext uri="{FF2B5EF4-FFF2-40B4-BE49-F238E27FC236}">
                <a16:creationId xmlns:a16="http://schemas.microsoft.com/office/drawing/2014/main" id="{0FC61FFE-C0DF-4EF0-9DE1-1DBBBFC87BC4}"/>
              </a:ext>
            </a:extLst>
          </p:cNvPr>
          <p:cNvSpPr>
            <a:spLocks noGrp="1"/>
          </p:cNvSpPr>
          <p:nvPr>
            <p:ph type="pic" sz="quarter" idx="13" hasCustomPrompt="1"/>
          </p:nvPr>
        </p:nvSpPr>
        <p:spPr>
          <a:xfrm>
            <a:off x="10310813" y="127000"/>
            <a:ext cx="1728787" cy="695325"/>
          </a:xfrm>
        </p:spPr>
        <p:txBody>
          <a:bodyPr/>
          <a:lstStyle>
            <a:lvl1pPr>
              <a:defRPr/>
            </a:lvl1pPr>
          </a:lstStyle>
          <a:p>
            <a:r>
              <a:rPr lang="en-US" dirty="0"/>
              <a:t>Logo</a:t>
            </a:r>
          </a:p>
        </p:txBody>
      </p:sp>
    </p:spTree>
    <p:extLst>
      <p:ext uri="{BB962C8B-B14F-4D97-AF65-F5344CB8AC3E}">
        <p14:creationId xmlns:p14="http://schemas.microsoft.com/office/powerpoint/2010/main" val="102782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FCAEF5-333F-460E-94B3-4B87E2A1628C}"/>
              </a:ext>
            </a:extLst>
          </p:cNvPr>
          <p:cNvSpPr>
            <a:spLocks noGrp="1"/>
          </p:cNvSpPr>
          <p:nvPr>
            <p:ph type="title"/>
          </p:nvPr>
        </p:nvSpPr>
        <p:spPr>
          <a:xfrm>
            <a:off x="166987" y="127574"/>
            <a:ext cx="10144332" cy="67009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C7588FD7-37D8-4ECA-8170-13328ED78128}"/>
              </a:ext>
            </a:extLst>
          </p:cNvPr>
          <p:cNvSpPr>
            <a:spLocks noGrp="1"/>
          </p:cNvSpPr>
          <p:nvPr>
            <p:ph type="body" idx="1"/>
          </p:nvPr>
        </p:nvSpPr>
        <p:spPr>
          <a:xfrm>
            <a:off x="162128" y="963038"/>
            <a:ext cx="11877472" cy="547586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3B3972A-8131-429E-89F0-5B758BEE3F71}"/>
              </a:ext>
            </a:extLst>
          </p:cNvPr>
          <p:cNvSpPr>
            <a:spLocks noGrp="1"/>
          </p:cNvSpPr>
          <p:nvPr>
            <p:ph type="dt" sz="half" idx="2"/>
          </p:nvPr>
        </p:nvSpPr>
        <p:spPr>
          <a:xfrm>
            <a:off x="10087583" y="6441379"/>
            <a:ext cx="1439696" cy="302321"/>
          </a:xfrm>
          <a:prstGeom prst="rect">
            <a:avLst/>
          </a:prstGeom>
        </p:spPr>
        <p:txBody>
          <a:bodyPr vert="horz" lIns="91440" tIns="45720" rIns="91440" bIns="45720" rtlCol="0" anchor="ctr"/>
          <a:lstStyle>
            <a:lvl1pPr algn="l">
              <a:defRPr sz="1200">
                <a:solidFill>
                  <a:schemeClr val="tx1">
                    <a:tint val="75000"/>
                  </a:schemeClr>
                </a:solidFill>
              </a:defRPr>
            </a:lvl1pPr>
          </a:lstStyle>
          <a:p>
            <a:fld id="{43D1E051-6E5C-46ED-91FF-150E530D9BD1}" type="datetime3">
              <a:rPr lang="en-US" smtClean="0"/>
              <a:t>2 December 2021</a:t>
            </a:fld>
            <a:endParaRPr lang="en-US" dirty="0"/>
          </a:p>
        </p:txBody>
      </p:sp>
      <p:sp>
        <p:nvSpPr>
          <p:cNvPr id="5" name="Footer Placeholder 4">
            <a:extLst>
              <a:ext uri="{FF2B5EF4-FFF2-40B4-BE49-F238E27FC236}">
                <a16:creationId xmlns:a16="http://schemas.microsoft.com/office/drawing/2014/main" id="{F58EF2B9-67B3-4B35-B1A0-D23390CE4F99}"/>
              </a:ext>
            </a:extLst>
          </p:cNvPr>
          <p:cNvSpPr>
            <a:spLocks noGrp="1"/>
          </p:cNvSpPr>
          <p:nvPr>
            <p:ph type="ftr" sz="quarter" idx="3"/>
          </p:nvPr>
        </p:nvSpPr>
        <p:spPr>
          <a:xfrm>
            <a:off x="162129" y="6441379"/>
            <a:ext cx="9818450" cy="299552"/>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Center for Data Research and Analytics</a:t>
            </a:r>
          </a:p>
        </p:txBody>
      </p:sp>
      <p:sp>
        <p:nvSpPr>
          <p:cNvPr id="6" name="Slide Number Placeholder 5">
            <a:extLst>
              <a:ext uri="{FF2B5EF4-FFF2-40B4-BE49-F238E27FC236}">
                <a16:creationId xmlns:a16="http://schemas.microsoft.com/office/drawing/2014/main" id="{CE999592-3999-4D7A-9133-65B971FF1EE3}"/>
              </a:ext>
            </a:extLst>
          </p:cNvPr>
          <p:cNvSpPr>
            <a:spLocks noGrp="1"/>
          </p:cNvSpPr>
          <p:nvPr>
            <p:ph type="sldNum" sz="quarter" idx="4"/>
          </p:nvPr>
        </p:nvSpPr>
        <p:spPr>
          <a:xfrm>
            <a:off x="11527279" y="6438610"/>
            <a:ext cx="517187" cy="302321"/>
          </a:xfrm>
          <a:prstGeom prst="rect">
            <a:avLst/>
          </a:prstGeom>
        </p:spPr>
        <p:txBody>
          <a:bodyPr vert="horz" lIns="91440" tIns="45720" rIns="91440" bIns="45720" rtlCol="0" anchor="ctr"/>
          <a:lstStyle>
            <a:lvl1pPr algn="r">
              <a:defRPr sz="1200">
                <a:solidFill>
                  <a:schemeClr val="tx1">
                    <a:tint val="75000"/>
                  </a:schemeClr>
                </a:solidFill>
              </a:defRPr>
            </a:lvl1pPr>
          </a:lstStyle>
          <a:p>
            <a:fld id="{7B80F514-05B2-492A-8438-E60A2CA517C1}" type="slidenum">
              <a:rPr lang="en-US" smtClean="0"/>
              <a:t>‹#›</a:t>
            </a:fld>
            <a:endParaRPr lang="en-US" dirty="0"/>
          </a:p>
        </p:txBody>
      </p:sp>
    </p:spTree>
    <p:extLst>
      <p:ext uri="{BB962C8B-B14F-4D97-AF65-F5344CB8AC3E}">
        <p14:creationId xmlns:p14="http://schemas.microsoft.com/office/powerpoint/2010/main" val="6635173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000" b="1" kern="1200">
          <a:solidFill>
            <a:schemeClr val="tx1"/>
          </a:solidFill>
          <a:effectLst>
            <a:outerShdw blurRad="38100" dist="38100" dir="2700000" algn="tl">
              <a:srgbClr val="000000">
                <a:alpha val="43137"/>
              </a:srgbClr>
            </a:outerShdw>
          </a:effectLst>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0" userDrawn="1">
          <p15:clr>
            <a:srgbClr val="F26B43"/>
          </p15:clr>
        </p15:guide>
        <p15:guide id="3" pos="96" userDrawn="1">
          <p15:clr>
            <a:srgbClr val="F26B43"/>
          </p15:clr>
        </p15:guide>
        <p15:guide id="5" pos="7584" userDrawn="1">
          <p15:clr>
            <a:srgbClr val="F26B43"/>
          </p15:clr>
        </p15:guide>
        <p15:guide id="6" orient="horz" pos="2260" userDrawn="1">
          <p15:clr>
            <a:srgbClr val="F26B43"/>
          </p15:clr>
        </p15:guide>
        <p15:guide id="7" orient="horz" pos="4248" userDrawn="1">
          <p15:clr>
            <a:srgbClr val="F26B43"/>
          </p15:clr>
        </p15:guide>
        <p15:guide id="8" orient="horz" pos="72" userDrawn="1">
          <p15:clr>
            <a:srgbClr val="F26B43"/>
          </p15:clr>
        </p15:guide>
        <p15:guide id="9" orient="horz" pos="504" userDrawn="1">
          <p15:clr>
            <a:srgbClr val="F26B43"/>
          </p15:clr>
        </p15:guide>
        <p15:guide id="10" orient="horz" pos="600" userDrawn="1">
          <p15:clr>
            <a:srgbClr val="F26B43"/>
          </p15:clr>
        </p15:guide>
        <p15:guide id="11" orient="horz" pos="405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www.formpl.us/blog/multiple-choice-question-example"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317BF-4A29-41D9-9B1E-5FB6F717CAA3}"/>
              </a:ext>
            </a:extLst>
          </p:cNvPr>
          <p:cNvSpPr>
            <a:spLocks noGrp="1"/>
          </p:cNvSpPr>
          <p:nvPr>
            <p:ph type="ctrTitle"/>
          </p:nvPr>
        </p:nvSpPr>
        <p:spPr/>
        <p:txBody>
          <a:bodyPr/>
          <a:lstStyle/>
          <a:p>
            <a:r>
              <a:rPr lang="en-US" dirty="0"/>
              <a:t>Statistics for Public Health Research</a:t>
            </a:r>
          </a:p>
        </p:txBody>
      </p:sp>
      <p:sp>
        <p:nvSpPr>
          <p:cNvPr id="3" name="Subtitle 2">
            <a:extLst>
              <a:ext uri="{FF2B5EF4-FFF2-40B4-BE49-F238E27FC236}">
                <a16:creationId xmlns:a16="http://schemas.microsoft.com/office/drawing/2014/main" id="{1A40FCEE-F653-439A-8FB2-FDA0E23AC192}"/>
              </a:ext>
            </a:extLst>
          </p:cNvPr>
          <p:cNvSpPr>
            <a:spLocks noGrp="1"/>
          </p:cNvSpPr>
          <p:nvPr>
            <p:ph type="subTitle" idx="1"/>
          </p:nvPr>
        </p:nvSpPr>
        <p:spPr/>
        <p:txBody>
          <a:bodyPr/>
          <a:lstStyle/>
          <a:p>
            <a:r>
              <a:rPr lang="en-US" dirty="0"/>
              <a:t>Center for Data Research and Analytics</a:t>
            </a:r>
          </a:p>
          <a:p>
            <a:r>
              <a:rPr lang="en-US" dirty="0"/>
              <a:t>Session 1: Research question, Population, and Sample</a:t>
            </a:r>
          </a:p>
        </p:txBody>
      </p:sp>
    </p:spTree>
    <p:extLst>
      <p:ext uri="{BB962C8B-B14F-4D97-AF65-F5344CB8AC3E}">
        <p14:creationId xmlns:p14="http://schemas.microsoft.com/office/powerpoint/2010/main" val="617674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7855B-E453-480A-86B5-ACEA7E7B2D9B}"/>
              </a:ext>
            </a:extLst>
          </p:cNvPr>
          <p:cNvSpPr>
            <a:spLocks noGrp="1"/>
          </p:cNvSpPr>
          <p:nvPr>
            <p:ph type="title"/>
          </p:nvPr>
        </p:nvSpPr>
        <p:spPr/>
        <p:txBody>
          <a:bodyPr/>
          <a:lstStyle/>
          <a:p>
            <a:r>
              <a:rPr lang="en-US" dirty="0"/>
              <a:t>Research Problem</a:t>
            </a:r>
          </a:p>
        </p:txBody>
      </p:sp>
      <p:sp>
        <p:nvSpPr>
          <p:cNvPr id="3" name="Content Placeholder 2">
            <a:extLst>
              <a:ext uri="{FF2B5EF4-FFF2-40B4-BE49-F238E27FC236}">
                <a16:creationId xmlns:a16="http://schemas.microsoft.com/office/drawing/2014/main" id="{4B85FD85-545B-46C4-B3EB-B3507F4A2212}"/>
              </a:ext>
            </a:extLst>
          </p:cNvPr>
          <p:cNvSpPr>
            <a:spLocks noGrp="1"/>
          </p:cNvSpPr>
          <p:nvPr>
            <p:ph sz="half" idx="1"/>
          </p:nvPr>
        </p:nvSpPr>
        <p:spPr/>
        <p:txBody>
          <a:bodyPr/>
          <a:lstStyle/>
          <a:p>
            <a:r>
              <a:rPr lang="en-US" dirty="0"/>
              <a:t>Nauru is an independent island country</a:t>
            </a:r>
          </a:p>
          <a:p>
            <a:r>
              <a:rPr lang="en-US" dirty="0"/>
              <a:t>Area: 8 Sq. miles</a:t>
            </a:r>
          </a:p>
          <a:p>
            <a:r>
              <a:rPr lang="en-US" dirty="0"/>
              <a:t>Population: 11,000</a:t>
            </a:r>
          </a:p>
          <a:p>
            <a:r>
              <a:rPr lang="en-US" dirty="0"/>
              <a:t>Female population approx. 6,000</a:t>
            </a:r>
          </a:p>
          <a:p>
            <a:r>
              <a:rPr lang="en-US" dirty="0"/>
              <a:t>Female &gt;25 years of age is about 3,000</a:t>
            </a:r>
          </a:p>
          <a:p>
            <a:r>
              <a:rPr lang="en-US" dirty="0"/>
              <a:t>RQ: what is the number of breast cancer patients in Nauru?</a:t>
            </a:r>
          </a:p>
          <a:p>
            <a:r>
              <a:rPr lang="en-US" dirty="0"/>
              <a:t>What will be your population?</a:t>
            </a:r>
          </a:p>
          <a:p>
            <a:r>
              <a:rPr lang="en-US" dirty="0"/>
              <a:t>What is the parameter?</a:t>
            </a:r>
          </a:p>
        </p:txBody>
      </p:sp>
      <p:sp>
        <p:nvSpPr>
          <p:cNvPr id="5" name="Date Placeholder 4">
            <a:extLst>
              <a:ext uri="{FF2B5EF4-FFF2-40B4-BE49-F238E27FC236}">
                <a16:creationId xmlns:a16="http://schemas.microsoft.com/office/drawing/2014/main" id="{E8B34E20-B572-4DD4-B4AB-5CE5EE7C0586}"/>
              </a:ext>
            </a:extLst>
          </p:cNvPr>
          <p:cNvSpPr>
            <a:spLocks noGrp="1"/>
          </p:cNvSpPr>
          <p:nvPr>
            <p:ph type="dt" sz="half" idx="10"/>
          </p:nvPr>
        </p:nvSpPr>
        <p:spPr/>
        <p:txBody>
          <a:bodyPr/>
          <a:lstStyle/>
          <a:p>
            <a:fld id="{84926EFD-E5AF-4494-94A6-CD860EBDC329}" type="datetime3">
              <a:rPr lang="en-US" smtClean="0"/>
              <a:t>2 December 2021</a:t>
            </a:fld>
            <a:endParaRPr lang="en-US"/>
          </a:p>
        </p:txBody>
      </p:sp>
      <p:sp>
        <p:nvSpPr>
          <p:cNvPr id="6" name="Footer Placeholder 5">
            <a:extLst>
              <a:ext uri="{FF2B5EF4-FFF2-40B4-BE49-F238E27FC236}">
                <a16:creationId xmlns:a16="http://schemas.microsoft.com/office/drawing/2014/main" id="{1425FCF2-0CA2-4E0E-A591-4C1111DA393D}"/>
              </a:ext>
            </a:extLst>
          </p:cNvPr>
          <p:cNvSpPr>
            <a:spLocks noGrp="1"/>
          </p:cNvSpPr>
          <p:nvPr>
            <p:ph type="ftr" sz="quarter" idx="11"/>
          </p:nvPr>
        </p:nvSpPr>
        <p:spPr/>
        <p:txBody>
          <a:bodyPr/>
          <a:lstStyle/>
          <a:p>
            <a:r>
              <a:rPr lang="en-US"/>
              <a:t>Center for Data Research and Analytics</a:t>
            </a:r>
          </a:p>
        </p:txBody>
      </p:sp>
      <p:sp>
        <p:nvSpPr>
          <p:cNvPr id="7" name="Slide Number Placeholder 6">
            <a:extLst>
              <a:ext uri="{FF2B5EF4-FFF2-40B4-BE49-F238E27FC236}">
                <a16:creationId xmlns:a16="http://schemas.microsoft.com/office/drawing/2014/main" id="{58B36537-3B5F-454F-91B7-536D102A6D8B}"/>
              </a:ext>
            </a:extLst>
          </p:cNvPr>
          <p:cNvSpPr>
            <a:spLocks noGrp="1"/>
          </p:cNvSpPr>
          <p:nvPr>
            <p:ph type="sldNum" sz="quarter" idx="12"/>
          </p:nvPr>
        </p:nvSpPr>
        <p:spPr/>
        <p:txBody>
          <a:bodyPr/>
          <a:lstStyle/>
          <a:p>
            <a:fld id="{7B80F514-05B2-492A-8438-E60A2CA517C1}" type="slidenum">
              <a:rPr lang="en-US" smtClean="0"/>
              <a:t>10</a:t>
            </a:fld>
            <a:endParaRPr lang="en-US"/>
          </a:p>
        </p:txBody>
      </p:sp>
      <p:sp>
        <p:nvSpPr>
          <p:cNvPr id="8" name="Picture Placeholder 7">
            <a:extLst>
              <a:ext uri="{FF2B5EF4-FFF2-40B4-BE49-F238E27FC236}">
                <a16:creationId xmlns:a16="http://schemas.microsoft.com/office/drawing/2014/main" id="{2497491D-EECD-482C-8953-2897A81C3AE3}"/>
              </a:ext>
            </a:extLst>
          </p:cNvPr>
          <p:cNvSpPr>
            <a:spLocks noGrp="1"/>
          </p:cNvSpPr>
          <p:nvPr>
            <p:ph type="pic" sz="quarter" idx="13"/>
          </p:nvPr>
        </p:nvSpPr>
        <p:spPr/>
      </p:sp>
      <p:sp>
        <p:nvSpPr>
          <p:cNvPr id="9" name="Text Placeholder 8">
            <a:extLst>
              <a:ext uri="{FF2B5EF4-FFF2-40B4-BE49-F238E27FC236}">
                <a16:creationId xmlns:a16="http://schemas.microsoft.com/office/drawing/2014/main" id="{910DCD64-3C88-4808-A803-D5B7CD0F0B78}"/>
              </a:ext>
            </a:extLst>
          </p:cNvPr>
          <p:cNvSpPr>
            <a:spLocks noGrp="1"/>
          </p:cNvSpPr>
          <p:nvPr>
            <p:ph type="body" sz="quarter" idx="14"/>
          </p:nvPr>
        </p:nvSpPr>
        <p:spPr/>
        <p:txBody>
          <a:bodyPr/>
          <a:lstStyle/>
          <a:p>
            <a:endParaRPr lang="en-US" dirty="0"/>
          </a:p>
        </p:txBody>
      </p:sp>
      <p:pic>
        <p:nvPicPr>
          <p:cNvPr id="15" name="Content Placeholder 14">
            <a:extLst>
              <a:ext uri="{FF2B5EF4-FFF2-40B4-BE49-F238E27FC236}">
                <a16:creationId xmlns:a16="http://schemas.microsoft.com/office/drawing/2014/main" id="{311430AF-1467-4760-933F-7F51C7743799}"/>
              </a:ext>
            </a:extLst>
          </p:cNvPr>
          <p:cNvPicPr>
            <a:picLocks noGrp="1" noChangeAspect="1"/>
          </p:cNvPicPr>
          <p:nvPr>
            <p:ph sz="half" idx="2"/>
          </p:nvPr>
        </p:nvPicPr>
        <p:blipFill rotWithShape="1">
          <a:blip r:embed="rId2"/>
          <a:srcRect l="17391" t="20820" r="63236" b="20022"/>
          <a:stretch/>
        </p:blipFill>
        <p:spPr>
          <a:xfrm>
            <a:off x="6358756" y="966952"/>
            <a:ext cx="4824249" cy="4456387"/>
          </a:xfrm>
        </p:spPr>
      </p:pic>
      <p:pic>
        <p:nvPicPr>
          <p:cNvPr id="16" name="Picture 15">
            <a:extLst>
              <a:ext uri="{FF2B5EF4-FFF2-40B4-BE49-F238E27FC236}">
                <a16:creationId xmlns:a16="http://schemas.microsoft.com/office/drawing/2014/main" id="{143F7ED3-039F-47B7-B760-280605E85393}"/>
              </a:ext>
            </a:extLst>
          </p:cNvPr>
          <p:cNvPicPr>
            <a:picLocks noChangeAspect="1"/>
          </p:cNvPicPr>
          <p:nvPr/>
        </p:nvPicPr>
        <p:blipFill>
          <a:blip r:embed="rId3"/>
          <a:stretch>
            <a:fillRect/>
          </a:stretch>
        </p:blipFill>
        <p:spPr>
          <a:xfrm>
            <a:off x="10347091" y="11487"/>
            <a:ext cx="1438781" cy="810838"/>
          </a:xfrm>
          <a:prstGeom prst="rect">
            <a:avLst/>
          </a:prstGeom>
        </p:spPr>
      </p:pic>
    </p:spTree>
    <p:extLst>
      <p:ext uri="{BB962C8B-B14F-4D97-AF65-F5344CB8AC3E}">
        <p14:creationId xmlns:p14="http://schemas.microsoft.com/office/powerpoint/2010/main" val="1827744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7855B-E453-480A-86B5-ACEA7E7B2D9B}"/>
              </a:ext>
            </a:extLst>
          </p:cNvPr>
          <p:cNvSpPr>
            <a:spLocks noGrp="1"/>
          </p:cNvSpPr>
          <p:nvPr>
            <p:ph type="title"/>
          </p:nvPr>
        </p:nvSpPr>
        <p:spPr/>
        <p:txBody>
          <a:bodyPr/>
          <a:lstStyle/>
          <a:p>
            <a:r>
              <a:rPr lang="en-US" dirty="0"/>
              <a:t>Research Problem</a:t>
            </a:r>
          </a:p>
        </p:txBody>
      </p:sp>
      <p:sp>
        <p:nvSpPr>
          <p:cNvPr id="3" name="Content Placeholder 2">
            <a:extLst>
              <a:ext uri="{FF2B5EF4-FFF2-40B4-BE49-F238E27FC236}">
                <a16:creationId xmlns:a16="http://schemas.microsoft.com/office/drawing/2014/main" id="{4B85FD85-545B-46C4-B3EB-B3507F4A2212}"/>
              </a:ext>
            </a:extLst>
          </p:cNvPr>
          <p:cNvSpPr>
            <a:spLocks noGrp="1"/>
          </p:cNvSpPr>
          <p:nvPr>
            <p:ph sz="half" idx="1"/>
          </p:nvPr>
        </p:nvSpPr>
        <p:spPr/>
        <p:txBody>
          <a:bodyPr>
            <a:normAutofit/>
          </a:bodyPr>
          <a:lstStyle/>
          <a:p>
            <a:r>
              <a:rPr lang="en-US" dirty="0"/>
              <a:t>Female &gt;25 years of age is population. This age group female were at risk of breast cancer</a:t>
            </a:r>
          </a:p>
          <a:p>
            <a:r>
              <a:rPr lang="en-US" dirty="0"/>
              <a:t>There exists an </a:t>
            </a:r>
            <a:r>
              <a:rPr lang="en-US" b="1" dirty="0"/>
              <a:t>X</a:t>
            </a:r>
            <a:r>
              <a:rPr lang="en-US" dirty="0"/>
              <a:t> number of breast cancer patients in Nauru. </a:t>
            </a:r>
            <a:r>
              <a:rPr lang="en-US" b="1" dirty="0"/>
              <a:t>X</a:t>
            </a:r>
            <a:r>
              <a:rPr lang="en-US" dirty="0"/>
              <a:t> is the parameter. </a:t>
            </a:r>
          </a:p>
          <a:p>
            <a:r>
              <a:rPr lang="en-US" dirty="0"/>
              <a:t>We want to know the </a:t>
            </a:r>
            <a:r>
              <a:rPr lang="en-US" b="1" dirty="0"/>
              <a:t>X</a:t>
            </a:r>
          </a:p>
          <a:p>
            <a:r>
              <a:rPr lang="en-US" b="1" dirty="0"/>
              <a:t>Reach</a:t>
            </a:r>
            <a:r>
              <a:rPr lang="en-US" dirty="0"/>
              <a:t> 3,000 females, </a:t>
            </a:r>
            <a:r>
              <a:rPr lang="en-US" b="1" dirty="0"/>
              <a:t>test</a:t>
            </a:r>
            <a:r>
              <a:rPr lang="en-US" dirty="0"/>
              <a:t> them for cancer, and count the number of positives.</a:t>
            </a:r>
          </a:p>
        </p:txBody>
      </p:sp>
      <p:sp>
        <p:nvSpPr>
          <p:cNvPr id="5" name="Date Placeholder 4">
            <a:extLst>
              <a:ext uri="{FF2B5EF4-FFF2-40B4-BE49-F238E27FC236}">
                <a16:creationId xmlns:a16="http://schemas.microsoft.com/office/drawing/2014/main" id="{E8B34E20-B572-4DD4-B4AB-5CE5EE7C0586}"/>
              </a:ext>
            </a:extLst>
          </p:cNvPr>
          <p:cNvSpPr>
            <a:spLocks noGrp="1"/>
          </p:cNvSpPr>
          <p:nvPr>
            <p:ph type="dt" sz="half" idx="10"/>
          </p:nvPr>
        </p:nvSpPr>
        <p:spPr/>
        <p:txBody>
          <a:bodyPr/>
          <a:lstStyle/>
          <a:p>
            <a:fld id="{84926EFD-E5AF-4494-94A6-CD860EBDC329}" type="datetime3">
              <a:rPr lang="en-US" smtClean="0"/>
              <a:t>2 December 2021</a:t>
            </a:fld>
            <a:endParaRPr lang="en-US"/>
          </a:p>
        </p:txBody>
      </p:sp>
      <p:sp>
        <p:nvSpPr>
          <p:cNvPr id="6" name="Footer Placeholder 5">
            <a:extLst>
              <a:ext uri="{FF2B5EF4-FFF2-40B4-BE49-F238E27FC236}">
                <a16:creationId xmlns:a16="http://schemas.microsoft.com/office/drawing/2014/main" id="{1425FCF2-0CA2-4E0E-A591-4C1111DA393D}"/>
              </a:ext>
            </a:extLst>
          </p:cNvPr>
          <p:cNvSpPr>
            <a:spLocks noGrp="1"/>
          </p:cNvSpPr>
          <p:nvPr>
            <p:ph type="ftr" sz="quarter" idx="11"/>
          </p:nvPr>
        </p:nvSpPr>
        <p:spPr/>
        <p:txBody>
          <a:bodyPr/>
          <a:lstStyle/>
          <a:p>
            <a:r>
              <a:rPr lang="en-US"/>
              <a:t>Center for Data Research and Analytics</a:t>
            </a:r>
          </a:p>
        </p:txBody>
      </p:sp>
      <p:sp>
        <p:nvSpPr>
          <p:cNvPr id="7" name="Slide Number Placeholder 6">
            <a:extLst>
              <a:ext uri="{FF2B5EF4-FFF2-40B4-BE49-F238E27FC236}">
                <a16:creationId xmlns:a16="http://schemas.microsoft.com/office/drawing/2014/main" id="{58B36537-3B5F-454F-91B7-536D102A6D8B}"/>
              </a:ext>
            </a:extLst>
          </p:cNvPr>
          <p:cNvSpPr>
            <a:spLocks noGrp="1"/>
          </p:cNvSpPr>
          <p:nvPr>
            <p:ph type="sldNum" sz="quarter" idx="12"/>
          </p:nvPr>
        </p:nvSpPr>
        <p:spPr/>
        <p:txBody>
          <a:bodyPr/>
          <a:lstStyle/>
          <a:p>
            <a:fld id="{7B80F514-05B2-492A-8438-E60A2CA517C1}" type="slidenum">
              <a:rPr lang="en-US" smtClean="0"/>
              <a:t>11</a:t>
            </a:fld>
            <a:endParaRPr lang="en-US"/>
          </a:p>
        </p:txBody>
      </p:sp>
      <p:sp>
        <p:nvSpPr>
          <p:cNvPr id="8" name="Picture Placeholder 7">
            <a:extLst>
              <a:ext uri="{FF2B5EF4-FFF2-40B4-BE49-F238E27FC236}">
                <a16:creationId xmlns:a16="http://schemas.microsoft.com/office/drawing/2014/main" id="{2497491D-EECD-482C-8953-2897A81C3AE3}"/>
              </a:ext>
            </a:extLst>
          </p:cNvPr>
          <p:cNvSpPr>
            <a:spLocks noGrp="1"/>
          </p:cNvSpPr>
          <p:nvPr>
            <p:ph type="pic" sz="quarter" idx="13"/>
          </p:nvPr>
        </p:nvSpPr>
        <p:spPr/>
      </p:sp>
      <p:sp>
        <p:nvSpPr>
          <p:cNvPr id="9" name="Text Placeholder 8">
            <a:extLst>
              <a:ext uri="{FF2B5EF4-FFF2-40B4-BE49-F238E27FC236}">
                <a16:creationId xmlns:a16="http://schemas.microsoft.com/office/drawing/2014/main" id="{910DCD64-3C88-4808-A803-D5B7CD0F0B78}"/>
              </a:ext>
            </a:extLst>
          </p:cNvPr>
          <p:cNvSpPr>
            <a:spLocks noGrp="1"/>
          </p:cNvSpPr>
          <p:nvPr>
            <p:ph type="body" sz="quarter" idx="14"/>
          </p:nvPr>
        </p:nvSpPr>
        <p:spPr/>
        <p:txBody>
          <a:bodyPr/>
          <a:lstStyle/>
          <a:p>
            <a:r>
              <a:rPr lang="en-US" dirty="0"/>
              <a:t>Answering research question is easy if the whole population is known. </a:t>
            </a:r>
          </a:p>
          <a:p>
            <a:endParaRPr lang="en-US" dirty="0"/>
          </a:p>
        </p:txBody>
      </p:sp>
      <p:pic>
        <p:nvPicPr>
          <p:cNvPr id="15" name="Content Placeholder 14">
            <a:extLst>
              <a:ext uri="{FF2B5EF4-FFF2-40B4-BE49-F238E27FC236}">
                <a16:creationId xmlns:a16="http://schemas.microsoft.com/office/drawing/2014/main" id="{311430AF-1467-4760-933F-7F51C7743799}"/>
              </a:ext>
            </a:extLst>
          </p:cNvPr>
          <p:cNvPicPr>
            <a:picLocks noGrp="1" noChangeAspect="1"/>
          </p:cNvPicPr>
          <p:nvPr>
            <p:ph sz="half" idx="2"/>
          </p:nvPr>
        </p:nvPicPr>
        <p:blipFill rotWithShape="1">
          <a:blip r:embed="rId3"/>
          <a:srcRect l="17391" t="20820" r="63236" b="20022"/>
          <a:stretch/>
        </p:blipFill>
        <p:spPr>
          <a:xfrm>
            <a:off x="6358756" y="966952"/>
            <a:ext cx="4824249" cy="4456387"/>
          </a:xfrm>
        </p:spPr>
      </p:pic>
      <p:pic>
        <p:nvPicPr>
          <p:cNvPr id="16" name="Picture 15">
            <a:extLst>
              <a:ext uri="{FF2B5EF4-FFF2-40B4-BE49-F238E27FC236}">
                <a16:creationId xmlns:a16="http://schemas.microsoft.com/office/drawing/2014/main" id="{143F7ED3-039F-47B7-B760-280605E85393}"/>
              </a:ext>
            </a:extLst>
          </p:cNvPr>
          <p:cNvPicPr>
            <a:picLocks noChangeAspect="1"/>
          </p:cNvPicPr>
          <p:nvPr/>
        </p:nvPicPr>
        <p:blipFill>
          <a:blip r:embed="rId4"/>
          <a:stretch>
            <a:fillRect/>
          </a:stretch>
        </p:blipFill>
        <p:spPr>
          <a:xfrm>
            <a:off x="10347091" y="11487"/>
            <a:ext cx="1438781" cy="810838"/>
          </a:xfrm>
          <a:prstGeom prst="rect">
            <a:avLst/>
          </a:prstGeom>
        </p:spPr>
      </p:pic>
    </p:spTree>
    <p:extLst>
      <p:ext uri="{BB962C8B-B14F-4D97-AF65-F5344CB8AC3E}">
        <p14:creationId xmlns:p14="http://schemas.microsoft.com/office/powerpoint/2010/main" val="2309681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7855B-E453-480A-86B5-ACEA7E7B2D9B}"/>
              </a:ext>
            </a:extLst>
          </p:cNvPr>
          <p:cNvSpPr>
            <a:spLocks noGrp="1"/>
          </p:cNvSpPr>
          <p:nvPr>
            <p:ph type="title"/>
          </p:nvPr>
        </p:nvSpPr>
        <p:spPr/>
        <p:txBody>
          <a:bodyPr/>
          <a:lstStyle/>
          <a:p>
            <a:r>
              <a:rPr lang="en-US" dirty="0"/>
              <a:t>Research Problem</a:t>
            </a:r>
          </a:p>
        </p:txBody>
      </p:sp>
      <p:sp>
        <p:nvSpPr>
          <p:cNvPr id="3" name="Content Placeholder 2">
            <a:extLst>
              <a:ext uri="{FF2B5EF4-FFF2-40B4-BE49-F238E27FC236}">
                <a16:creationId xmlns:a16="http://schemas.microsoft.com/office/drawing/2014/main" id="{4B85FD85-545B-46C4-B3EB-B3507F4A2212}"/>
              </a:ext>
            </a:extLst>
          </p:cNvPr>
          <p:cNvSpPr>
            <a:spLocks noGrp="1"/>
          </p:cNvSpPr>
          <p:nvPr>
            <p:ph sz="half" idx="1"/>
          </p:nvPr>
        </p:nvSpPr>
        <p:spPr/>
        <p:txBody>
          <a:bodyPr>
            <a:normAutofit/>
          </a:bodyPr>
          <a:lstStyle/>
          <a:p>
            <a:r>
              <a:rPr lang="en-US" dirty="0"/>
              <a:t>A patient is suspected of malaria</a:t>
            </a:r>
          </a:p>
          <a:p>
            <a:r>
              <a:rPr lang="en-US" dirty="0"/>
              <a:t>What percentage of patients red blood cell (RBC) that are infected with malaria parasites </a:t>
            </a:r>
          </a:p>
          <a:p>
            <a:r>
              <a:rPr lang="en-US" dirty="0"/>
              <a:t>The percentage is the parameter that would help the doctor to decide the dose of the medication</a:t>
            </a:r>
          </a:p>
          <a:p>
            <a:r>
              <a:rPr lang="en-US" dirty="0"/>
              <a:t>The whole blood that the patient have in his/her body is the population</a:t>
            </a:r>
          </a:p>
          <a:p>
            <a:r>
              <a:rPr lang="en-US" dirty="0"/>
              <a:t>We cannot get the true parameter </a:t>
            </a:r>
          </a:p>
        </p:txBody>
      </p:sp>
      <p:sp>
        <p:nvSpPr>
          <p:cNvPr id="5" name="Date Placeholder 4">
            <a:extLst>
              <a:ext uri="{FF2B5EF4-FFF2-40B4-BE49-F238E27FC236}">
                <a16:creationId xmlns:a16="http://schemas.microsoft.com/office/drawing/2014/main" id="{E8B34E20-B572-4DD4-B4AB-5CE5EE7C0586}"/>
              </a:ext>
            </a:extLst>
          </p:cNvPr>
          <p:cNvSpPr>
            <a:spLocks noGrp="1"/>
          </p:cNvSpPr>
          <p:nvPr>
            <p:ph type="dt" sz="half" idx="10"/>
          </p:nvPr>
        </p:nvSpPr>
        <p:spPr/>
        <p:txBody>
          <a:bodyPr/>
          <a:lstStyle/>
          <a:p>
            <a:fld id="{84926EFD-E5AF-4494-94A6-CD860EBDC329}" type="datetime3">
              <a:rPr lang="en-US" smtClean="0"/>
              <a:t>2 December 2021</a:t>
            </a:fld>
            <a:endParaRPr lang="en-US"/>
          </a:p>
        </p:txBody>
      </p:sp>
      <p:sp>
        <p:nvSpPr>
          <p:cNvPr id="6" name="Footer Placeholder 5">
            <a:extLst>
              <a:ext uri="{FF2B5EF4-FFF2-40B4-BE49-F238E27FC236}">
                <a16:creationId xmlns:a16="http://schemas.microsoft.com/office/drawing/2014/main" id="{1425FCF2-0CA2-4E0E-A591-4C1111DA393D}"/>
              </a:ext>
            </a:extLst>
          </p:cNvPr>
          <p:cNvSpPr>
            <a:spLocks noGrp="1"/>
          </p:cNvSpPr>
          <p:nvPr>
            <p:ph type="ftr" sz="quarter" idx="11"/>
          </p:nvPr>
        </p:nvSpPr>
        <p:spPr/>
        <p:txBody>
          <a:bodyPr/>
          <a:lstStyle/>
          <a:p>
            <a:r>
              <a:rPr lang="en-US" dirty="0"/>
              <a:t>Center for Data Research and Analytics</a:t>
            </a:r>
          </a:p>
        </p:txBody>
      </p:sp>
      <p:sp>
        <p:nvSpPr>
          <p:cNvPr id="7" name="Slide Number Placeholder 6">
            <a:extLst>
              <a:ext uri="{FF2B5EF4-FFF2-40B4-BE49-F238E27FC236}">
                <a16:creationId xmlns:a16="http://schemas.microsoft.com/office/drawing/2014/main" id="{58B36537-3B5F-454F-91B7-536D102A6D8B}"/>
              </a:ext>
            </a:extLst>
          </p:cNvPr>
          <p:cNvSpPr>
            <a:spLocks noGrp="1"/>
          </p:cNvSpPr>
          <p:nvPr>
            <p:ph type="sldNum" sz="quarter" idx="12"/>
          </p:nvPr>
        </p:nvSpPr>
        <p:spPr/>
        <p:txBody>
          <a:bodyPr/>
          <a:lstStyle/>
          <a:p>
            <a:fld id="{7B80F514-05B2-492A-8438-E60A2CA517C1}" type="slidenum">
              <a:rPr lang="en-US" smtClean="0"/>
              <a:t>12</a:t>
            </a:fld>
            <a:endParaRPr lang="en-US"/>
          </a:p>
        </p:txBody>
      </p:sp>
      <p:sp>
        <p:nvSpPr>
          <p:cNvPr id="8" name="Picture Placeholder 7">
            <a:extLst>
              <a:ext uri="{FF2B5EF4-FFF2-40B4-BE49-F238E27FC236}">
                <a16:creationId xmlns:a16="http://schemas.microsoft.com/office/drawing/2014/main" id="{2497491D-EECD-482C-8953-2897A81C3AE3}"/>
              </a:ext>
            </a:extLst>
          </p:cNvPr>
          <p:cNvSpPr>
            <a:spLocks noGrp="1"/>
          </p:cNvSpPr>
          <p:nvPr>
            <p:ph type="pic" sz="quarter" idx="13"/>
          </p:nvPr>
        </p:nvSpPr>
        <p:spPr/>
      </p:sp>
      <p:sp>
        <p:nvSpPr>
          <p:cNvPr id="9" name="Text Placeholder 8">
            <a:extLst>
              <a:ext uri="{FF2B5EF4-FFF2-40B4-BE49-F238E27FC236}">
                <a16:creationId xmlns:a16="http://schemas.microsoft.com/office/drawing/2014/main" id="{910DCD64-3C88-4808-A803-D5B7CD0F0B78}"/>
              </a:ext>
            </a:extLst>
          </p:cNvPr>
          <p:cNvSpPr>
            <a:spLocks noGrp="1"/>
          </p:cNvSpPr>
          <p:nvPr>
            <p:ph type="body" sz="quarter" idx="14"/>
          </p:nvPr>
        </p:nvSpPr>
        <p:spPr/>
        <p:txBody>
          <a:bodyPr/>
          <a:lstStyle/>
          <a:p>
            <a:r>
              <a:rPr lang="en-US" dirty="0"/>
              <a:t>Population can be of infinite size. We often don’t have access to the whole population. Still, we need the parameter for decision making</a:t>
            </a:r>
          </a:p>
          <a:p>
            <a:endParaRPr lang="en-US" dirty="0"/>
          </a:p>
        </p:txBody>
      </p:sp>
      <p:pic>
        <p:nvPicPr>
          <p:cNvPr id="16" name="Picture 15">
            <a:extLst>
              <a:ext uri="{FF2B5EF4-FFF2-40B4-BE49-F238E27FC236}">
                <a16:creationId xmlns:a16="http://schemas.microsoft.com/office/drawing/2014/main" id="{143F7ED3-039F-47B7-B760-280605E85393}"/>
              </a:ext>
            </a:extLst>
          </p:cNvPr>
          <p:cNvPicPr>
            <a:picLocks noChangeAspect="1"/>
          </p:cNvPicPr>
          <p:nvPr/>
        </p:nvPicPr>
        <p:blipFill>
          <a:blip r:embed="rId3"/>
          <a:stretch>
            <a:fillRect/>
          </a:stretch>
        </p:blipFill>
        <p:spPr>
          <a:xfrm>
            <a:off x="10347091" y="11487"/>
            <a:ext cx="1438781" cy="810838"/>
          </a:xfrm>
          <a:prstGeom prst="rect">
            <a:avLst/>
          </a:prstGeom>
        </p:spPr>
      </p:pic>
      <p:pic>
        <p:nvPicPr>
          <p:cNvPr id="12" name="Content Placeholder 11" descr="A picture containing fabric&#10;&#10;Description automatically generated">
            <a:extLst>
              <a:ext uri="{FF2B5EF4-FFF2-40B4-BE49-F238E27FC236}">
                <a16:creationId xmlns:a16="http://schemas.microsoft.com/office/drawing/2014/main" id="{41A07FB9-670B-4B64-BCD7-932E48282C71}"/>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596010" y="985470"/>
            <a:ext cx="4232933" cy="3905030"/>
          </a:xfrm>
        </p:spPr>
      </p:pic>
      <p:sp>
        <p:nvSpPr>
          <p:cNvPr id="13" name="TextBox 12">
            <a:extLst>
              <a:ext uri="{FF2B5EF4-FFF2-40B4-BE49-F238E27FC236}">
                <a16:creationId xmlns:a16="http://schemas.microsoft.com/office/drawing/2014/main" id="{E0D0E615-845B-4001-BE96-C65DD53188B7}"/>
              </a:ext>
            </a:extLst>
          </p:cNvPr>
          <p:cNvSpPr txBox="1"/>
          <p:nvPr/>
        </p:nvSpPr>
        <p:spPr>
          <a:xfrm>
            <a:off x="6339155" y="4830848"/>
            <a:ext cx="5013789" cy="369332"/>
          </a:xfrm>
          <a:prstGeom prst="rect">
            <a:avLst/>
          </a:prstGeom>
          <a:noFill/>
        </p:spPr>
        <p:txBody>
          <a:bodyPr wrap="square" rtlCol="0">
            <a:spAutoFit/>
          </a:bodyPr>
          <a:lstStyle/>
          <a:p>
            <a:pPr algn="ctr"/>
            <a:r>
              <a:rPr lang="en-US" dirty="0"/>
              <a:t>Malaria parasites within the RBCs </a:t>
            </a:r>
          </a:p>
        </p:txBody>
      </p:sp>
    </p:spTree>
    <p:extLst>
      <p:ext uri="{BB962C8B-B14F-4D97-AF65-F5344CB8AC3E}">
        <p14:creationId xmlns:p14="http://schemas.microsoft.com/office/powerpoint/2010/main" val="1061704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F77AB-FFA9-4C52-B34F-336E883ECBF3}"/>
              </a:ext>
            </a:extLst>
          </p:cNvPr>
          <p:cNvSpPr>
            <a:spLocks noGrp="1"/>
          </p:cNvSpPr>
          <p:nvPr>
            <p:ph type="title"/>
          </p:nvPr>
        </p:nvSpPr>
        <p:spPr/>
        <p:txBody>
          <a:bodyPr/>
          <a:lstStyle/>
          <a:p>
            <a:r>
              <a:rPr lang="en-US" dirty="0"/>
              <a:t>Sample		</a:t>
            </a:r>
          </a:p>
        </p:txBody>
      </p:sp>
      <p:sp>
        <p:nvSpPr>
          <p:cNvPr id="3" name="Content Placeholder 2">
            <a:extLst>
              <a:ext uri="{FF2B5EF4-FFF2-40B4-BE49-F238E27FC236}">
                <a16:creationId xmlns:a16="http://schemas.microsoft.com/office/drawing/2014/main" id="{929489A5-3095-4D55-B821-1A20FE4C51AE}"/>
              </a:ext>
            </a:extLst>
          </p:cNvPr>
          <p:cNvSpPr>
            <a:spLocks noGrp="1"/>
          </p:cNvSpPr>
          <p:nvPr>
            <p:ph sz="half" idx="1"/>
          </p:nvPr>
        </p:nvSpPr>
        <p:spPr>
          <a:xfrm>
            <a:off x="162128" y="962228"/>
            <a:ext cx="6438054" cy="4351503"/>
          </a:xfrm>
        </p:spPr>
        <p:txBody>
          <a:bodyPr>
            <a:normAutofit fontScale="62500" lnSpcReduction="20000"/>
          </a:bodyPr>
          <a:lstStyle/>
          <a:p>
            <a:r>
              <a:rPr lang="en-US" sz="3700" dirty="0"/>
              <a:t>In Statistics, a sample is a representative part of a population</a:t>
            </a:r>
          </a:p>
          <a:p>
            <a:pPr lvl="1"/>
            <a:r>
              <a:rPr lang="en-US" sz="2600" dirty="0"/>
              <a:t>For example, blood sample drawn from a malaria patient</a:t>
            </a:r>
          </a:p>
          <a:p>
            <a:r>
              <a:rPr lang="en-US" sz="3700" dirty="0"/>
              <a:t>Getting a representative sample may not be easy. Sampling methods in statistics handles the issue</a:t>
            </a:r>
          </a:p>
          <a:p>
            <a:r>
              <a:rPr lang="en-US" sz="3700" dirty="0"/>
              <a:t>We estimate (not determine) the parameter from the sample and generalize the estimate on the population</a:t>
            </a:r>
          </a:p>
          <a:p>
            <a:r>
              <a:rPr lang="en-US" sz="3700" dirty="0"/>
              <a:t>The sample size </a:t>
            </a:r>
            <a:r>
              <a:rPr lang="en-US" sz="3700" i="1" dirty="0"/>
              <a:t>n</a:t>
            </a:r>
            <a:r>
              <a:rPr lang="en-US" sz="3700" dirty="0"/>
              <a:t> determines the consistency of the estimate. As </a:t>
            </a:r>
            <a:r>
              <a:rPr lang="en-US" sz="3700" i="1" dirty="0"/>
              <a:t>n</a:t>
            </a:r>
            <a:r>
              <a:rPr lang="en-US" sz="3700" dirty="0"/>
              <a:t> grows until the population size, the estimate becomes precisely the parameter.</a:t>
            </a:r>
          </a:p>
          <a:p>
            <a:r>
              <a:rPr lang="en-US" sz="3700" dirty="0"/>
              <a:t>We try to reach the population through representative samples generated from the population. </a:t>
            </a:r>
          </a:p>
          <a:p>
            <a:endParaRPr lang="en-US" dirty="0"/>
          </a:p>
        </p:txBody>
      </p:sp>
      <p:sp>
        <p:nvSpPr>
          <p:cNvPr id="5" name="Date Placeholder 4">
            <a:extLst>
              <a:ext uri="{FF2B5EF4-FFF2-40B4-BE49-F238E27FC236}">
                <a16:creationId xmlns:a16="http://schemas.microsoft.com/office/drawing/2014/main" id="{1FB6F978-7BDA-4BE5-BDCE-01E793DB57E5}"/>
              </a:ext>
            </a:extLst>
          </p:cNvPr>
          <p:cNvSpPr>
            <a:spLocks noGrp="1"/>
          </p:cNvSpPr>
          <p:nvPr>
            <p:ph type="dt" sz="half" idx="10"/>
          </p:nvPr>
        </p:nvSpPr>
        <p:spPr/>
        <p:txBody>
          <a:bodyPr/>
          <a:lstStyle/>
          <a:p>
            <a:fld id="{84926EFD-E5AF-4494-94A6-CD860EBDC329}" type="datetime3">
              <a:rPr lang="en-US" smtClean="0"/>
              <a:t>2 December 2021</a:t>
            </a:fld>
            <a:endParaRPr lang="en-US"/>
          </a:p>
        </p:txBody>
      </p:sp>
      <p:sp>
        <p:nvSpPr>
          <p:cNvPr id="6" name="Footer Placeholder 5">
            <a:extLst>
              <a:ext uri="{FF2B5EF4-FFF2-40B4-BE49-F238E27FC236}">
                <a16:creationId xmlns:a16="http://schemas.microsoft.com/office/drawing/2014/main" id="{01F87673-3E97-403A-9347-393D426686C5}"/>
              </a:ext>
            </a:extLst>
          </p:cNvPr>
          <p:cNvSpPr>
            <a:spLocks noGrp="1"/>
          </p:cNvSpPr>
          <p:nvPr>
            <p:ph type="ftr" sz="quarter" idx="11"/>
          </p:nvPr>
        </p:nvSpPr>
        <p:spPr/>
        <p:txBody>
          <a:bodyPr/>
          <a:lstStyle/>
          <a:p>
            <a:r>
              <a:rPr lang="en-US"/>
              <a:t>Center for Data Research and Analytics</a:t>
            </a:r>
          </a:p>
        </p:txBody>
      </p:sp>
      <p:sp>
        <p:nvSpPr>
          <p:cNvPr id="7" name="Slide Number Placeholder 6">
            <a:extLst>
              <a:ext uri="{FF2B5EF4-FFF2-40B4-BE49-F238E27FC236}">
                <a16:creationId xmlns:a16="http://schemas.microsoft.com/office/drawing/2014/main" id="{935A50BD-B47A-48E5-A697-6AA9868272CA}"/>
              </a:ext>
            </a:extLst>
          </p:cNvPr>
          <p:cNvSpPr>
            <a:spLocks noGrp="1"/>
          </p:cNvSpPr>
          <p:nvPr>
            <p:ph type="sldNum" sz="quarter" idx="12"/>
          </p:nvPr>
        </p:nvSpPr>
        <p:spPr/>
        <p:txBody>
          <a:bodyPr/>
          <a:lstStyle/>
          <a:p>
            <a:fld id="{7B80F514-05B2-492A-8438-E60A2CA517C1}" type="slidenum">
              <a:rPr lang="en-US" smtClean="0"/>
              <a:t>13</a:t>
            </a:fld>
            <a:endParaRPr lang="en-US"/>
          </a:p>
        </p:txBody>
      </p:sp>
      <p:sp>
        <p:nvSpPr>
          <p:cNvPr id="8" name="Picture Placeholder 7">
            <a:extLst>
              <a:ext uri="{FF2B5EF4-FFF2-40B4-BE49-F238E27FC236}">
                <a16:creationId xmlns:a16="http://schemas.microsoft.com/office/drawing/2014/main" id="{1C459C32-631D-490E-9CC9-3DFDD5730F2A}"/>
              </a:ext>
            </a:extLst>
          </p:cNvPr>
          <p:cNvSpPr>
            <a:spLocks noGrp="1"/>
          </p:cNvSpPr>
          <p:nvPr>
            <p:ph type="pic" sz="quarter" idx="13"/>
          </p:nvPr>
        </p:nvSpPr>
        <p:spPr/>
      </p:sp>
      <p:sp>
        <p:nvSpPr>
          <p:cNvPr id="9" name="Text Placeholder 8">
            <a:extLst>
              <a:ext uri="{FF2B5EF4-FFF2-40B4-BE49-F238E27FC236}">
                <a16:creationId xmlns:a16="http://schemas.microsoft.com/office/drawing/2014/main" id="{D76190F4-2C9F-4CA6-9635-03C0167CFF79}"/>
              </a:ext>
            </a:extLst>
          </p:cNvPr>
          <p:cNvSpPr>
            <a:spLocks noGrp="1"/>
          </p:cNvSpPr>
          <p:nvPr>
            <p:ph type="body" sz="quarter" idx="14"/>
          </p:nvPr>
        </p:nvSpPr>
        <p:spPr/>
        <p:txBody>
          <a:bodyPr/>
          <a:lstStyle/>
          <a:p>
            <a:r>
              <a:rPr lang="en-US" dirty="0"/>
              <a:t>Estimates from a biased sample might not be generalizable to the population</a:t>
            </a:r>
          </a:p>
        </p:txBody>
      </p:sp>
      <p:sp>
        <p:nvSpPr>
          <p:cNvPr id="12" name="TextBox 11">
            <a:extLst>
              <a:ext uri="{FF2B5EF4-FFF2-40B4-BE49-F238E27FC236}">
                <a16:creationId xmlns:a16="http://schemas.microsoft.com/office/drawing/2014/main" id="{970F1267-F39D-4902-83AA-EA80AEC55BED}"/>
              </a:ext>
            </a:extLst>
          </p:cNvPr>
          <p:cNvSpPr txBox="1"/>
          <p:nvPr/>
        </p:nvSpPr>
        <p:spPr>
          <a:xfrm>
            <a:off x="10042218" y="1787704"/>
            <a:ext cx="1489753" cy="369332"/>
          </a:xfrm>
          <a:prstGeom prst="rect">
            <a:avLst/>
          </a:prstGeom>
          <a:noFill/>
        </p:spPr>
        <p:txBody>
          <a:bodyPr wrap="square" rtlCol="0">
            <a:spAutoFit/>
          </a:bodyPr>
          <a:lstStyle/>
          <a:p>
            <a:r>
              <a:rPr lang="en-US" dirty="0"/>
              <a:t>Population</a:t>
            </a:r>
          </a:p>
        </p:txBody>
      </p:sp>
      <p:sp>
        <p:nvSpPr>
          <p:cNvPr id="13" name="TextBox 12">
            <a:extLst>
              <a:ext uri="{FF2B5EF4-FFF2-40B4-BE49-F238E27FC236}">
                <a16:creationId xmlns:a16="http://schemas.microsoft.com/office/drawing/2014/main" id="{6D93CDD3-3E12-4801-807C-5BF06E5B270D}"/>
              </a:ext>
            </a:extLst>
          </p:cNvPr>
          <p:cNvSpPr txBox="1"/>
          <p:nvPr/>
        </p:nvSpPr>
        <p:spPr>
          <a:xfrm>
            <a:off x="9659346" y="4600000"/>
            <a:ext cx="1251803" cy="646331"/>
          </a:xfrm>
          <a:prstGeom prst="rect">
            <a:avLst/>
          </a:prstGeom>
          <a:noFill/>
        </p:spPr>
        <p:txBody>
          <a:bodyPr wrap="square" rtlCol="0">
            <a:spAutoFit/>
          </a:bodyPr>
          <a:lstStyle/>
          <a:p>
            <a:r>
              <a:rPr lang="en-US" dirty="0"/>
              <a:t>Biased Sample</a:t>
            </a:r>
          </a:p>
        </p:txBody>
      </p:sp>
      <p:pic>
        <p:nvPicPr>
          <p:cNvPr id="14" name="Picture Placeholder 11" descr="Logo&#10;&#10;Description automatically generated with medium confidence">
            <a:extLst>
              <a:ext uri="{FF2B5EF4-FFF2-40B4-BE49-F238E27FC236}">
                <a16:creationId xmlns:a16="http://schemas.microsoft.com/office/drawing/2014/main" id="{AA6631D2-2DB2-4320-9132-947AD879BAC8}"/>
              </a:ext>
            </a:extLst>
          </p:cNvPr>
          <p:cNvPicPr>
            <a:picLocks noChangeAspect="1"/>
          </p:cNvPicPr>
          <p:nvPr/>
        </p:nvPicPr>
        <p:blipFill rotWithShape="1">
          <a:blip r:embed="rId3">
            <a:extLst>
              <a:ext uri="{28A0092B-C50C-407E-A947-70E740481C1C}">
                <a14:useLocalDpi xmlns:a14="http://schemas.microsoft.com/office/drawing/2010/main" val="0"/>
              </a:ext>
            </a:extLst>
          </a:blip>
          <a:srcRect t="3695" b="24527"/>
          <a:stretch/>
        </p:blipFill>
        <p:spPr>
          <a:xfrm>
            <a:off x="10310814" y="0"/>
            <a:ext cx="1433819" cy="812493"/>
          </a:xfrm>
          <a:prstGeom prst="rect">
            <a:avLst/>
          </a:prstGeom>
        </p:spPr>
      </p:pic>
      <p:pic>
        <p:nvPicPr>
          <p:cNvPr id="16" name="Content Placeholder 15" descr="Shape, icon, circle&#10;&#10;Description automatically generated">
            <a:extLst>
              <a:ext uri="{FF2B5EF4-FFF2-40B4-BE49-F238E27FC236}">
                <a16:creationId xmlns:a16="http://schemas.microsoft.com/office/drawing/2014/main" id="{B4A2055F-8BE4-490F-B7A5-99B6D2B1965A}"/>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7712137" y="962026"/>
            <a:ext cx="2707878" cy="3671620"/>
          </a:xfrm>
        </p:spPr>
      </p:pic>
      <p:sp>
        <p:nvSpPr>
          <p:cNvPr id="17" name="TextBox 16">
            <a:extLst>
              <a:ext uri="{FF2B5EF4-FFF2-40B4-BE49-F238E27FC236}">
                <a16:creationId xmlns:a16="http://schemas.microsoft.com/office/drawing/2014/main" id="{1AAFE449-7D6D-49C4-AADC-0B5BFFB0C682}"/>
              </a:ext>
            </a:extLst>
          </p:cNvPr>
          <p:cNvSpPr txBox="1"/>
          <p:nvPr/>
        </p:nvSpPr>
        <p:spPr>
          <a:xfrm>
            <a:off x="7799342" y="4637358"/>
            <a:ext cx="1642222" cy="646331"/>
          </a:xfrm>
          <a:prstGeom prst="rect">
            <a:avLst/>
          </a:prstGeom>
          <a:noFill/>
        </p:spPr>
        <p:txBody>
          <a:bodyPr wrap="square" rtlCol="0">
            <a:spAutoFit/>
          </a:bodyPr>
          <a:lstStyle/>
          <a:p>
            <a:pPr algn="ctr"/>
            <a:r>
              <a:rPr lang="en-US" dirty="0"/>
              <a:t>Representative Sample</a:t>
            </a:r>
          </a:p>
        </p:txBody>
      </p:sp>
    </p:spTree>
    <p:extLst>
      <p:ext uri="{BB962C8B-B14F-4D97-AF65-F5344CB8AC3E}">
        <p14:creationId xmlns:p14="http://schemas.microsoft.com/office/powerpoint/2010/main" val="1185735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40AC9-B7FE-4D68-BC03-73DB2EB73E03}"/>
              </a:ext>
            </a:extLst>
          </p:cNvPr>
          <p:cNvSpPr>
            <a:spLocks noGrp="1"/>
          </p:cNvSpPr>
          <p:nvPr>
            <p:ph type="title"/>
          </p:nvPr>
        </p:nvSpPr>
        <p:spPr/>
        <p:txBody>
          <a:bodyPr/>
          <a:lstStyle/>
          <a:p>
            <a:r>
              <a:rPr lang="en-US" dirty="0"/>
              <a:t>Data for Parameter</a:t>
            </a:r>
          </a:p>
        </p:txBody>
      </p:sp>
      <p:sp>
        <p:nvSpPr>
          <p:cNvPr id="3" name="Content Placeholder 2">
            <a:extLst>
              <a:ext uri="{FF2B5EF4-FFF2-40B4-BE49-F238E27FC236}">
                <a16:creationId xmlns:a16="http://schemas.microsoft.com/office/drawing/2014/main" id="{C87DF97D-859A-43A5-AF0A-F233E7A8DF6A}"/>
              </a:ext>
            </a:extLst>
          </p:cNvPr>
          <p:cNvSpPr>
            <a:spLocks noGrp="1"/>
          </p:cNvSpPr>
          <p:nvPr>
            <p:ph sz="half" idx="1"/>
          </p:nvPr>
        </p:nvSpPr>
        <p:spPr/>
        <p:txBody>
          <a:bodyPr>
            <a:normAutofit/>
          </a:bodyPr>
          <a:lstStyle/>
          <a:p>
            <a:r>
              <a:rPr lang="en-US" dirty="0"/>
              <a:t>There exist the true parameter in the population</a:t>
            </a:r>
          </a:p>
          <a:p>
            <a:r>
              <a:rPr lang="en-US" dirty="0"/>
              <a:t>When we collect data from the population/sample, (philosophically) that parameter generates the data</a:t>
            </a:r>
          </a:p>
          <a:p>
            <a:r>
              <a:rPr lang="en-US" dirty="0"/>
              <a:t>Data carries the information about the parameter and the uncontrolled error</a:t>
            </a:r>
          </a:p>
          <a:p>
            <a:r>
              <a:rPr lang="en-US" dirty="0"/>
              <a:t>Error are expected to be random</a:t>
            </a:r>
          </a:p>
          <a:p>
            <a:r>
              <a:rPr lang="en-US" dirty="0"/>
              <a:t>Subjects' data stored systematically under a variable say (Y). </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E8CA236-4E50-4477-818D-95C9D1768CA5}"/>
                  </a:ext>
                </a:extLst>
              </p:cNvPr>
              <p:cNvSpPr>
                <a:spLocks noGrp="1"/>
              </p:cNvSpPr>
              <p:nvPr>
                <p:ph sz="half" idx="2"/>
              </p:nvPr>
            </p:nvSpPr>
            <p:spPr/>
            <p:txBody>
              <a:bodyPr>
                <a:normAutofit lnSpcReduction="10000"/>
              </a:bodyPr>
              <a:lstStyle/>
              <a:p>
                <a:pPr marL="0" indent="0">
                  <a:buNone/>
                </a:pPr>
                <a:r>
                  <a:rPr lang="en-US" b="1" dirty="0"/>
                  <a:t>Example</a:t>
                </a:r>
              </a:p>
              <a:p>
                <a:r>
                  <a:rPr lang="en-US" dirty="0"/>
                  <a:t>Bangladesh girls true age at marriage is µ = 18 </a:t>
                </a:r>
              </a:p>
              <a:p>
                <a:r>
                  <a:rPr lang="en-US" dirty="0"/>
                  <a:t>A representative sample of married girl from Bangladesh</a:t>
                </a:r>
              </a:p>
              <a:p>
                <a:r>
                  <a:rPr lang="en-US" dirty="0"/>
                  <a:t>Looking for the age at marriage for the selected subjects</a:t>
                </a:r>
              </a:p>
              <a:p>
                <a:r>
                  <a:rPr lang="en-US" dirty="0"/>
                  <a:t>We will observe Y = </a:t>
                </a:r>
                <a14:m>
                  <m:oMath xmlns:m="http://schemas.openxmlformats.org/officeDocument/2006/math">
                    <m:r>
                      <a:rPr lang="en-US" b="0" i="1" dirty="0" smtClean="0">
                        <a:latin typeface="Cambria Math" panose="02040503050406030204" pitchFamily="18" charset="0"/>
                      </a:rPr>
                      <m:t>18</m:t>
                    </m:r>
                    <m:r>
                      <a:rPr lang="en-US" i="1" dirty="0" smtClean="0">
                        <a:latin typeface="Cambria Math" panose="02040503050406030204" pitchFamily="18" charset="0"/>
                      </a:rPr>
                      <m:t> ± </m:t>
                    </m:r>
                    <m:r>
                      <a:rPr lang="en-US" i="1" dirty="0" smtClean="0">
                        <a:latin typeface="Cambria Math" panose="02040503050406030204" pitchFamily="18" charset="0"/>
                        <a:ea typeface="Cambria Math" panose="02040503050406030204" pitchFamily="18" charset="0"/>
                      </a:rPr>
                      <m:t>𝜀</m:t>
                    </m:r>
                  </m:oMath>
                </a14:m>
                <a:r>
                  <a:rPr lang="en-US" dirty="0"/>
                  <a:t> where </a:t>
                </a:r>
                <a14:m>
                  <m:oMath xmlns:m="http://schemas.openxmlformats.org/officeDocument/2006/math">
                    <m:r>
                      <a:rPr lang="en-US" i="1" dirty="0">
                        <a:latin typeface="Cambria Math" panose="02040503050406030204" pitchFamily="18" charset="0"/>
                        <a:ea typeface="Cambria Math" panose="02040503050406030204" pitchFamily="18" charset="0"/>
                      </a:rPr>
                      <m:t>𝜀</m:t>
                    </m:r>
                  </m:oMath>
                </a14:m>
                <a:r>
                  <a:rPr lang="en-US" dirty="0"/>
                  <a:t> is an uncontrolled random error</a:t>
                </a:r>
              </a:p>
              <a:p>
                <a:r>
                  <a:rPr lang="en-US" dirty="0"/>
                  <a:t>The observed data Y = 20, 15, 25, 16.5, …</a:t>
                </a:r>
              </a:p>
            </p:txBody>
          </p:sp>
        </mc:Choice>
        <mc:Fallback>
          <p:sp>
            <p:nvSpPr>
              <p:cNvPr id="4" name="Content Placeholder 3">
                <a:extLst>
                  <a:ext uri="{FF2B5EF4-FFF2-40B4-BE49-F238E27FC236}">
                    <a16:creationId xmlns:a16="http://schemas.microsoft.com/office/drawing/2014/main" id="{AE8CA236-4E50-4477-818D-95C9D1768CA5}"/>
                  </a:ext>
                </a:extLst>
              </p:cNvPr>
              <p:cNvSpPr>
                <a:spLocks noGrp="1" noRot="1" noChangeAspect="1" noMove="1" noResize="1" noEditPoints="1" noAdjustHandles="1" noChangeArrowheads="1" noChangeShapeType="1" noTextEdit="1"/>
              </p:cNvSpPr>
              <p:nvPr>
                <p:ph sz="half" idx="2"/>
              </p:nvPr>
            </p:nvSpPr>
            <p:spPr>
              <a:blipFill>
                <a:blip r:embed="rId3"/>
                <a:stretch>
                  <a:fillRect l="-1873" t="-2805" b="-701"/>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A9BC76E0-ED1A-4F47-9A07-2637DC1AF5AB}"/>
              </a:ext>
            </a:extLst>
          </p:cNvPr>
          <p:cNvSpPr>
            <a:spLocks noGrp="1"/>
          </p:cNvSpPr>
          <p:nvPr>
            <p:ph type="dt" sz="half" idx="10"/>
          </p:nvPr>
        </p:nvSpPr>
        <p:spPr/>
        <p:txBody>
          <a:bodyPr/>
          <a:lstStyle/>
          <a:p>
            <a:fld id="{84926EFD-E5AF-4494-94A6-CD860EBDC329}" type="datetime3">
              <a:rPr lang="en-US" smtClean="0"/>
              <a:t>2 December 2021</a:t>
            </a:fld>
            <a:endParaRPr lang="en-US"/>
          </a:p>
        </p:txBody>
      </p:sp>
      <p:sp>
        <p:nvSpPr>
          <p:cNvPr id="6" name="Footer Placeholder 5">
            <a:extLst>
              <a:ext uri="{FF2B5EF4-FFF2-40B4-BE49-F238E27FC236}">
                <a16:creationId xmlns:a16="http://schemas.microsoft.com/office/drawing/2014/main" id="{39096B32-8640-46F3-B233-337148C8CDEA}"/>
              </a:ext>
            </a:extLst>
          </p:cNvPr>
          <p:cNvSpPr>
            <a:spLocks noGrp="1"/>
          </p:cNvSpPr>
          <p:nvPr>
            <p:ph type="ftr" sz="quarter" idx="11"/>
          </p:nvPr>
        </p:nvSpPr>
        <p:spPr/>
        <p:txBody>
          <a:bodyPr/>
          <a:lstStyle/>
          <a:p>
            <a:r>
              <a:rPr lang="en-US"/>
              <a:t>Center for Data Research and Analytics</a:t>
            </a:r>
          </a:p>
        </p:txBody>
      </p:sp>
      <p:sp>
        <p:nvSpPr>
          <p:cNvPr id="7" name="Slide Number Placeholder 6">
            <a:extLst>
              <a:ext uri="{FF2B5EF4-FFF2-40B4-BE49-F238E27FC236}">
                <a16:creationId xmlns:a16="http://schemas.microsoft.com/office/drawing/2014/main" id="{EF8F4A6A-8BD7-415E-9488-5805976E6920}"/>
              </a:ext>
            </a:extLst>
          </p:cNvPr>
          <p:cNvSpPr>
            <a:spLocks noGrp="1"/>
          </p:cNvSpPr>
          <p:nvPr>
            <p:ph type="sldNum" sz="quarter" idx="12"/>
          </p:nvPr>
        </p:nvSpPr>
        <p:spPr/>
        <p:txBody>
          <a:bodyPr/>
          <a:lstStyle/>
          <a:p>
            <a:fld id="{7B80F514-05B2-492A-8438-E60A2CA517C1}" type="slidenum">
              <a:rPr lang="en-US" smtClean="0"/>
              <a:t>14</a:t>
            </a:fld>
            <a:endParaRPr lang="en-US"/>
          </a:p>
        </p:txBody>
      </p:sp>
      <p:sp>
        <p:nvSpPr>
          <p:cNvPr id="8" name="Picture Placeholder 7">
            <a:extLst>
              <a:ext uri="{FF2B5EF4-FFF2-40B4-BE49-F238E27FC236}">
                <a16:creationId xmlns:a16="http://schemas.microsoft.com/office/drawing/2014/main" id="{8485E320-C165-4A44-BFF7-EFE60130B954}"/>
              </a:ext>
            </a:extLst>
          </p:cNvPr>
          <p:cNvSpPr>
            <a:spLocks noGrp="1"/>
          </p:cNvSpPr>
          <p:nvPr>
            <p:ph type="pic" sz="quarter" idx="13"/>
          </p:nvPr>
        </p:nvSpPr>
        <p:spPr/>
      </p:sp>
      <p:sp>
        <p:nvSpPr>
          <p:cNvPr id="9" name="Text Placeholder 8">
            <a:extLst>
              <a:ext uri="{FF2B5EF4-FFF2-40B4-BE49-F238E27FC236}">
                <a16:creationId xmlns:a16="http://schemas.microsoft.com/office/drawing/2014/main" id="{E4000C6A-5AA2-478E-ABBF-70D94127589D}"/>
              </a:ext>
            </a:extLst>
          </p:cNvPr>
          <p:cNvSpPr>
            <a:spLocks noGrp="1"/>
          </p:cNvSpPr>
          <p:nvPr>
            <p:ph type="body" sz="quarter" idx="14"/>
          </p:nvPr>
        </p:nvSpPr>
        <p:spPr/>
        <p:txBody>
          <a:bodyPr/>
          <a:lstStyle/>
          <a:p>
            <a:r>
              <a:rPr lang="en-US" dirty="0"/>
              <a:t>Data includes measurement of parameter in a subject. The parameter of the population is the center to generate data.</a:t>
            </a:r>
          </a:p>
        </p:txBody>
      </p:sp>
    </p:spTree>
    <p:extLst>
      <p:ext uri="{BB962C8B-B14F-4D97-AF65-F5344CB8AC3E}">
        <p14:creationId xmlns:p14="http://schemas.microsoft.com/office/powerpoint/2010/main" val="1013810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3AEF7-FB17-4D70-8B91-F81D86D218DB}"/>
              </a:ext>
            </a:extLst>
          </p:cNvPr>
          <p:cNvSpPr>
            <a:spLocks noGrp="1"/>
          </p:cNvSpPr>
          <p:nvPr>
            <p:ph type="title"/>
          </p:nvPr>
        </p:nvSpPr>
        <p:spPr/>
        <p:txBody>
          <a:bodyPr>
            <a:normAutofit/>
          </a:bodyPr>
          <a:lstStyle/>
          <a:p>
            <a:r>
              <a:rPr lang="en-US" dirty="0"/>
              <a:t>Measuring an outcome/disease</a:t>
            </a:r>
          </a:p>
        </p:txBody>
      </p:sp>
      <p:sp>
        <p:nvSpPr>
          <p:cNvPr id="3" name="Content Placeholder 2">
            <a:extLst>
              <a:ext uri="{FF2B5EF4-FFF2-40B4-BE49-F238E27FC236}">
                <a16:creationId xmlns:a16="http://schemas.microsoft.com/office/drawing/2014/main" id="{729EE6C6-8DFA-4C30-AEAF-84BBFFD13008}"/>
              </a:ext>
            </a:extLst>
          </p:cNvPr>
          <p:cNvSpPr>
            <a:spLocks noGrp="1"/>
          </p:cNvSpPr>
          <p:nvPr>
            <p:ph idx="1"/>
          </p:nvPr>
        </p:nvSpPr>
        <p:spPr/>
        <p:txBody>
          <a:bodyPr>
            <a:normAutofit lnSpcReduction="10000"/>
          </a:bodyPr>
          <a:lstStyle/>
          <a:p>
            <a:pPr marL="0" indent="0">
              <a:buNone/>
            </a:pPr>
            <a:r>
              <a:rPr lang="en-US" dirty="0"/>
              <a:t>All measurement involves a measurement scales. Choice of a scale depends on how we want to answer our research questions. For example, breast cancer can be evaluated as follows:</a:t>
            </a:r>
          </a:p>
          <a:p>
            <a:r>
              <a:rPr lang="en-US" dirty="0"/>
              <a:t>Perform a diagnostic test. Positives will receive 1 otherwise 0. (Binary/nominal)</a:t>
            </a:r>
          </a:p>
          <a:p>
            <a:r>
              <a:rPr lang="en-US" dirty="0"/>
              <a:t>Positives could be further detailed (ordinal scale)</a:t>
            </a:r>
          </a:p>
          <a:p>
            <a:pPr lvl="1"/>
            <a:r>
              <a:rPr lang="en-US" dirty="0"/>
              <a:t>The tumor is graded, and cancer is staged for a cancer patient. Cancer has 4 stages (I, II, III, and IV) and 4 different tumor grades (1, 2, 3, and 4)</a:t>
            </a:r>
          </a:p>
          <a:p>
            <a:r>
              <a:rPr lang="en-US" dirty="0"/>
              <a:t>Positives even further detailed (ratio scale)</a:t>
            </a:r>
          </a:p>
          <a:p>
            <a:pPr lvl="1"/>
            <a:r>
              <a:rPr lang="en-US" dirty="0"/>
              <a:t>Size/volume of the tumor [0, infinity)</a:t>
            </a:r>
          </a:p>
          <a:p>
            <a:r>
              <a:rPr lang="en-US" dirty="0"/>
              <a:t>Level of pain due to cancer </a:t>
            </a:r>
          </a:p>
          <a:p>
            <a:pPr lvl="1"/>
            <a:r>
              <a:rPr lang="en-US" dirty="0"/>
              <a:t>on the scale of -5(no pain) to 5 (extremely painful)</a:t>
            </a:r>
          </a:p>
          <a:p>
            <a:pPr lvl="1"/>
            <a:r>
              <a:rPr lang="en-US" dirty="0"/>
              <a:t>[-5, -4, -3, -2, -1, 0, 1, 2, 3, 4, and 5]</a:t>
            </a:r>
          </a:p>
        </p:txBody>
      </p:sp>
      <p:sp>
        <p:nvSpPr>
          <p:cNvPr id="4" name="Date Placeholder 3">
            <a:extLst>
              <a:ext uri="{FF2B5EF4-FFF2-40B4-BE49-F238E27FC236}">
                <a16:creationId xmlns:a16="http://schemas.microsoft.com/office/drawing/2014/main" id="{358B4719-D95F-451F-9454-A8C3F8AA167F}"/>
              </a:ext>
            </a:extLst>
          </p:cNvPr>
          <p:cNvSpPr>
            <a:spLocks noGrp="1"/>
          </p:cNvSpPr>
          <p:nvPr>
            <p:ph type="dt" sz="half" idx="10"/>
          </p:nvPr>
        </p:nvSpPr>
        <p:spPr/>
        <p:txBody>
          <a:bodyPr/>
          <a:lstStyle/>
          <a:p>
            <a:fld id="{279CB3C8-C91A-4D5C-B237-53AD12901D6B}" type="datetime3">
              <a:rPr lang="en-US" smtClean="0"/>
              <a:t>2 December 2021</a:t>
            </a:fld>
            <a:endParaRPr lang="en-US"/>
          </a:p>
        </p:txBody>
      </p:sp>
      <p:sp>
        <p:nvSpPr>
          <p:cNvPr id="5" name="Footer Placeholder 4">
            <a:extLst>
              <a:ext uri="{FF2B5EF4-FFF2-40B4-BE49-F238E27FC236}">
                <a16:creationId xmlns:a16="http://schemas.microsoft.com/office/drawing/2014/main" id="{15A5AACE-9AED-466F-9377-85C2028DB471}"/>
              </a:ext>
            </a:extLst>
          </p:cNvPr>
          <p:cNvSpPr>
            <a:spLocks noGrp="1"/>
          </p:cNvSpPr>
          <p:nvPr>
            <p:ph type="ftr" sz="quarter" idx="11"/>
          </p:nvPr>
        </p:nvSpPr>
        <p:spPr/>
        <p:txBody>
          <a:bodyPr/>
          <a:lstStyle/>
          <a:p>
            <a:r>
              <a:rPr lang="en-US" dirty="0"/>
              <a:t>Center for Data Research and Analytics</a:t>
            </a:r>
          </a:p>
        </p:txBody>
      </p:sp>
      <p:sp>
        <p:nvSpPr>
          <p:cNvPr id="6" name="Slide Number Placeholder 5">
            <a:extLst>
              <a:ext uri="{FF2B5EF4-FFF2-40B4-BE49-F238E27FC236}">
                <a16:creationId xmlns:a16="http://schemas.microsoft.com/office/drawing/2014/main" id="{95C8CB43-8069-46F5-94A4-868DD877555F}"/>
              </a:ext>
            </a:extLst>
          </p:cNvPr>
          <p:cNvSpPr>
            <a:spLocks noGrp="1"/>
          </p:cNvSpPr>
          <p:nvPr>
            <p:ph type="sldNum" sz="quarter" idx="12"/>
          </p:nvPr>
        </p:nvSpPr>
        <p:spPr/>
        <p:txBody>
          <a:bodyPr/>
          <a:lstStyle/>
          <a:p>
            <a:fld id="{7B80F514-05B2-492A-8438-E60A2CA517C1}" type="slidenum">
              <a:rPr lang="en-US" smtClean="0"/>
              <a:t>15</a:t>
            </a:fld>
            <a:endParaRPr lang="en-US"/>
          </a:p>
        </p:txBody>
      </p:sp>
      <p:sp>
        <p:nvSpPr>
          <p:cNvPr id="7" name="Picture Placeholder 6">
            <a:extLst>
              <a:ext uri="{FF2B5EF4-FFF2-40B4-BE49-F238E27FC236}">
                <a16:creationId xmlns:a16="http://schemas.microsoft.com/office/drawing/2014/main" id="{98A6DA6A-0126-4275-9226-7A56CDEA5982}"/>
              </a:ext>
            </a:extLst>
          </p:cNvPr>
          <p:cNvSpPr>
            <a:spLocks noGrp="1"/>
          </p:cNvSpPr>
          <p:nvPr>
            <p:ph type="pic" sz="quarter" idx="13"/>
          </p:nvPr>
        </p:nvSpPr>
        <p:spPr/>
      </p:sp>
      <p:pic>
        <p:nvPicPr>
          <p:cNvPr id="8" name="Picture Placeholder 11" descr="Logo&#10;&#10;Description automatically generated with medium confidence">
            <a:extLst>
              <a:ext uri="{FF2B5EF4-FFF2-40B4-BE49-F238E27FC236}">
                <a16:creationId xmlns:a16="http://schemas.microsoft.com/office/drawing/2014/main" id="{3F97182F-75C4-4AEB-84FA-9557A9DDC2D7}"/>
              </a:ext>
            </a:extLst>
          </p:cNvPr>
          <p:cNvPicPr>
            <a:picLocks noChangeAspect="1"/>
          </p:cNvPicPr>
          <p:nvPr/>
        </p:nvPicPr>
        <p:blipFill rotWithShape="1">
          <a:blip r:embed="rId3">
            <a:extLst>
              <a:ext uri="{28A0092B-C50C-407E-A947-70E740481C1C}">
                <a14:useLocalDpi xmlns:a14="http://schemas.microsoft.com/office/drawing/2010/main" val="0"/>
              </a:ext>
            </a:extLst>
          </a:blip>
          <a:srcRect t="3695" b="24527"/>
          <a:stretch/>
        </p:blipFill>
        <p:spPr>
          <a:xfrm>
            <a:off x="10310814" y="0"/>
            <a:ext cx="1433819" cy="812493"/>
          </a:xfrm>
          <a:prstGeom prst="rect">
            <a:avLst/>
          </a:prstGeom>
        </p:spPr>
      </p:pic>
    </p:spTree>
    <p:extLst>
      <p:ext uri="{BB962C8B-B14F-4D97-AF65-F5344CB8AC3E}">
        <p14:creationId xmlns:p14="http://schemas.microsoft.com/office/powerpoint/2010/main" val="689629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F1191-AC6D-438C-8B95-7BC452D2D334}"/>
              </a:ext>
            </a:extLst>
          </p:cNvPr>
          <p:cNvSpPr>
            <a:spLocks noGrp="1"/>
          </p:cNvSpPr>
          <p:nvPr>
            <p:ph type="title"/>
          </p:nvPr>
        </p:nvSpPr>
        <p:spPr/>
        <p:txBody>
          <a:bodyPr/>
          <a:lstStyle/>
          <a:p>
            <a:r>
              <a:rPr lang="en-US" dirty="0"/>
              <a:t>Nominal Variable	</a:t>
            </a:r>
          </a:p>
        </p:txBody>
      </p:sp>
      <p:sp>
        <p:nvSpPr>
          <p:cNvPr id="3" name="Content Placeholder 2">
            <a:extLst>
              <a:ext uri="{FF2B5EF4-FFF2-40B4-BE49-F238E27FC236}">
                <a16:creationId xmlns:a16="http://schemas.microsoft.com/office/drawing/2014/main" id="{B0170D18-D868-4643-B967-1E199438740A}"/>
              </a:ext>
            </a:extLst>
          </p:cNvPr>
          <p:cNvSpPr>
            <a:spLocks noGrp="1"/>
          </p:cNvSpPr>
          <p:nvPr>
            <p:ph idx="1"/>
          </p:nvPr>
        </p:nvSpPr>
        <p:spPr/>
        <p:txBody>
          <a:bodyPr>
            <a:normAutofit/>
          </a:bodyPr>
          <a:lstStyle/>
          <a:p>
            <a:r>
              <a:rPr lang="en-US" dirty="0"/>
              <a:t>A number is assigned to describe an attribute or characteristics</a:t>
            </a:r>
          </a:p>
          <a:p>
            <a:pPr lvl="1"/>
            <a:r>
              <a:rPr lang="en-US" dirty="0"/>
              <a:t>Eye color: 1 = black, 2 = brown, and	3 =  others</a:t>
            </a:r>
          </a:p>
          <a:p>
            <a:pPr lvl="1"/>
            <a:r>
              <a:rPr lang="en-US" dirty="0"/>
              <a:t>Patients' division: 1 = Dhaka, 2 = Chittagong, 3 = Rajshahi, 4 = Khulna, 5 = Rangpur, 6 = Sylhet</a:t>
            </a:r>
          </a:p>
          <a:p>
            <a:pPr marL="228600" lvl="1">
              <a:spcBef>
                <a:spcPts val="1000"/>
              </a:spcBef>
            </a:pPr>
            <a:r>
              <a:rPr lang="en-US" sz="2800" dirty="0"/>
              <a:t>There is no concept of order. Variables that measured in the nominal scale are a qualitative/categorical variable</a:t>
            </a:r>
          </a:p>
          <a:p>
            <a:pPr marL="228600" lvl="1">
              <a:spcBef>
                <a:spcPts val="1000"/>
              </a:spcBef>
            </a:pPr>
            <a:r>
              <a:rPr lang="en-US" sz="2800" dirty="0"/>
              <a:t>Tables or charts commonly used to present data</a:t>
            </a:r>
          </a:p>
          <a:p>
            <a:pPr marL="228600" lvl="1">
              <a:spcBef>
                <a:spcPts val="1000"/>
              </a:spcBef>
            </a:pPr>
            <a:r>
              <a:rPr lang="en-US" sz="2800" dirty="0"/>
              <a:t>Common statistics such as proportion, percentage are used to analyze categorical variables measured in the nominal scale</a:t>
            </a:r>
          </a:p>
          <a:p>
            <a:pPr marL="228600" lvl="1">
              <a:spcBef>
                <a:spcPts val="1000"/>
              </a:spcBef>
            </a:pPr>
            <a:r>
              <a:rPr lang="en-US" sz="2800" dirty="0"/>
              <a:t>Binary variable is a special case of nominal however, 0, 1 is used for presence of absence of something.</a:t>
            </a:r>
          </a:p>
        </p:txBody>
      </p:sp>
      <p:sp>
        <p:nvSpPr>
          <p:cNvPr id="4" name="Date Placeholder 3">
            <a:extLst>
              <a:ext uri="{FF2B5EF4-FFF2-40B4-BE49-F238E27FC236}">
                <a16:creationId xmlns:a16="http://schemas.microsoft.com/office/drawing/2014/main" id="{8C7156EC-1F86-4560-9E5C-EFC7F11890A7}"/>
              </a:ext>
            </a:extLst>
          </p:cNvPr>
          <p:cNvSpPr>
            <a:spLocks noGrp="1"/>
          </p:cNvSpPr>
          <p:nvPr>
            <p:ph type="dt" sz="half" idx="10"/>
          </p:nvPr>
        </p:nvSpPr>
        <p:spPr/>
        <p:txBody>
          <a:bodyPr/>
          <a:lstStyle/>
          <a:p>
            <a:fld id="{279CB3C8-C91A-4D5C-B237-53AD12901D6B}" type="datetime3">
              <a:rPr lang="en-US" smtClean="0"/>
              <a:t>2 December 2021</a:t>
            </a:fld>
            <a:endParaRPr lang="en-US"/>
          </a:p>
        </p:txBody>
      </p:sp>
      <p:sp>
        <p:nvSpPr>
          <p:cNvPr id="5" name="Footer Placeholder 4">
            <a:extLst>
              <a:ext uri="{FF2B5EF4-FFF2-40B4-BE49-F238E27FC236}">
                <a16:creationId xmlns:a16="http://schemas.microsoft.com/office/drawing/2014/main" id="{0E22B322-7E41-4844-9CCE-A7CE5E86AEE9}"/>
              </a:ext>
            </a:extLst>
          </p:cNvPr>
          <p:cNvSpPr>
            <a:spLocks noGrp="1"/>
          </p:cNvSpPr>
          <p:nvPr>
            <p:ph type="ftr" sz="quarter" idx="11"/>
          </p:nvPr>
        </p:nvSpPr>
        <p:spPr/>
        <p:txBody>
          <a:bodyPr/>
          <a:lstStyle/>
          <a:p>
            <a:r>
              <a:rPr lang="en-US" dirty="0"/>
              <a:t>Center for Data Research and Analytics</a:t>
            </a:r>
          </a:p>
        </p:txBody>
      </p:sp>
      <p:sp>
        <p:nvSpPr>
          <p:cNvPr id="6" name="Slide Number Placeholder 5">
            <a:extLst>
              <a:ext uri="{FF2B5EF4-FFF2-40B4-BE49-F238E27FC236}">
                <a16:creationId xmlns:a16="http://schemas.microsoft.com/office/drawing/2014/main" id="{B8E1DCF5-7685-4249-970F-497A4AA79906}"/>
              </a:ext>
            </a:extLst>
          </p:cNvPr>
          <p:cNvSpPr>
            <a:spLocks noGrp="1"/>
          </p:cNvSpPr>
          <p:nvPr>
            <p:ph type="sldNum" sz="quarter" idx="12"/>
          </p:nvPr>
        </p:nvSpPr>
        <p:spPr/>
        <p:txBody>
          <a:bodyPr/>
          <a:lstStyle/>
          <a:p>
            <a:fld id="{7B80F514-05B2-492A-8438-E60A2CA517C1}" type="slidenum">
              <a:rPr lang="en-US" smtClean="0"/>
              <a:t>16</a:t>
            </a:fld>
            <a:endParaRPr lang="en-US"/>
          </a:p>
        </p:txBody>
      </p:sp>
      <p:sp>
        <p:nvSpPr>
          <p:cNvPr id="7" name="Picture Placeholder 6">
            <a:extLst>
              <a:ext uri="{FF2B5EF4-FFF2-40B4-BE49-F238E27FC236}">
                <a16:creationId xmlns:a16="http://schemas.microsoft.com/office/drawing/2014/main" id="{87EF3740-380C-4570-A2F2-A9447F80B680}"/>
              </a:ext>
            </a:extLst>
          </p:cNvPr>
          <p:cNvSpPr>
            <a:spLocks noGrp="1"/>
          </p:cNvSpPr>
          <p:nvPr>
            <p:ph type="pic" sz="quarter" idx="13"/>
          </p:nvPr>
        </p:nvSpPr>
        <p:spPr/>
      </p:sp>
    </p:spTree>
    <p:extLst>
      <p:ext uri="{BB962C8B-B14F-4D97-AF65-F5344CB8AC3E}">
        <p14:creationId xmlns:p14="http://schemas.microsoft.com/office/powerpoint/2010/main" val="28209634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EE941-F9E1-42A8-9EB9-22BA3C2A4856}"/>
              </a:ext>
            </a:extLst>
          </p:cNvPr>
          <p:cNvSpPr>
            <a:spLocks noGrp="1"/>
          </p:cNvSpPr>
          <p:nvPr>
            <p:ph type="title"/>
          </p:nvPr>
        </p:nvSpPr>
        <p:spPr/>
        <p:txBody>
          <a:bodyPr/>
          <a:lstStyle/>
          <a:p>
            <a:r>
              <a:rPr lang="en-US" dirty="0"/>
              <a:t>Ordinal Variable</a:t>
            </a:r>
          </a:p>
        </p:txBody>
      </p:sp>
      <p:sp>
        <p:nvSpPr>
          <p:cNvPr id="3" name="Content Placeholder 2">
            <a:extLst>
              <a:ext uri="{FF2B5EF4-FFF2-40B4-BE49-F238E27FC236}">
                <a16:creationId xmlns:a16="http://schemas.microsoft.com/office/drawing/2014/main" id="{58C19158-3A16-4648-B49E-96FBC2F5F74F}"/>
              </a:ext>
            </a:extLst>
          </p:cNvPr>
          <p:cNvSpPr>
            <a:spLocks noGrp="1"/>
          </p:cNvSpPr>
          <p:nvPr>
            <p:ph idx="1"/>
          </p:nvPr>
        </p:nvSpPr>
        <p:spPr/>
        <p:txBody>
          <a:bodyPr>
            <a:normAutofit fontScale="92500" lnSpcReduction="10000"/>
          </a:bodyPr>
          <a:lstStyle/>
          <a:p>
            <a:r>
              <a:rPr lang="en-US" dirty="0"/>
              <a:t>An ordinal variable is a categorical variable and there is a concept of order in those values. The distance between values might not be the same</a:t>
            </a:r>
          </a:p>
          <a:p>
            <a:pPr lvl="1"/>
            <a:r>
              <a:rPr lang="en-US" dirty="0"/>
              <a:t>Example: Educational level might be categorized as </a:t>
            </a:r>
          </a:p>
          <a:p>
            <a:pPr lvl="2"/>
            <a:r>
              <a:rPr lang="en-US" dirty="0"/>
              <a:t>1: No formal education </a:t>
            </a:r>
          </a:p>
          <a:p>
            <a:pPr lvl="2"/>
            <a:r>
              <a:rPr lang="en-US" dirty="0"/>
              <a:t>2: Primary</a:t>
            </a:r>
          </a:p>
          <a:p>
            <a:pPr lvl="2"/>
            <a:r>
              <a:rPr lang="en-US" dirty="0"/>
              <a:t>3: Secondary</a:t>
            </a:r>
          </a:p>
          <a:p>
            <a:pPr lvl="2"/>
            <a:r>
              <a:rPr lang="en-US" dirty="0"/>
              <a:t>4: higher Secondary</a:t>
            </a:r>
          </a:p>
          <a:p>
            <a:pPr lvl="2"/>
            <a:r>
              <a:rPr lang="en-US" dirty="0"/>
              <a:t>5: Graduate</a:t>
            </a:r>
          </a:p>
          <a:p>
            <a:pPr lvl="2"/>
            <a:r>
              <a:rPr lang="en-US" dirty="0"/>
              <a:t>6: Post-graduate</a:t>
            </a:r>
          </a:p>
          <a:p>
            <a:r>
              <a:rPr lang="en-US" dirty="0"/>
              <a:t> In this example the difference between category 1 and 2 is not the same as 5 and 6  in terms of education, or time.</a:t>
            </a:r>
          </a:p>
          <a:p>
            <a:r>
              <a:rPr lang="en-US" dirty="0"/>
              <a:t>Careful attention is required for any statistical or numerical procedure. For example, average educational level of 3.5 might not be meaningful unless explicitly defined</a:t>
            </a:r>
          </a:p>
        </p:txBody>
      </p:sp>
      <p:sp>
        <p:nvSpPr>
          <p:cNvPr id="4" name="Date Placeholder 3">
            <a:extLst>
              <a:ext uri="{FF2B5EF4-FFF2-40B4-BE49-F238E27FC236}">
                <a16:creationId xmlns:a16="http://schemas.microsoft.com/office/drawing/2014/main" id="{8F5B8109-9A6D-4046-A108-21C9044591ED}"/>
              </a:ext>
            </a:extLst>
          </p:cNvPr>
          <p:cNvSpPr>
            <a:spLocks noGrp="1"/>
          </p:cNvSpPr>
          <p:nvPr>
            <p:ph type="dt" sz="half" idx="10"/>
          </p:nvPr>
        </p:nvSpPr>
        <p:spPr/>
        <p:txBody>
          <a:bodyPr/>
          <a:lstStyle/>
          <a:p>
            <a:fld id="{279CB3C8-C91A-4D5C-B237-53AD12901D6B}" type="datetime3">
              <a:rPr lang="en-US" smtClean="0"/>
              <a:t>2 December 2021</a:t>
            </a:fld>
            <a:endParaRPr lang="en-US"/>
          </a:p>
        </p:txBody>
      </p:sp>
      <p:sp>
        <p:nvSpPr>
          <p:cNvPr id="5" name="Footer Placeholder 4">
            <a:extLst>
              <a:ext uri="{FF2B5EF4-FFF2-40B4-BE49-F238E27FC236}">
                <a16:creationId xmlns:a16="http://schemas.microsoft.com/office/drawing/2014/main" id="{928D2C0B-0486-4F61-8254-B709BEE5C6DB}"/>
              </a:ext>
            </a:extLst>
          </p:cNvPr>
          <p:cNvSpPr>
            <a:spLocks noGrp="1"/>
          </p:cNvSpPr>
          <p:nvPr>
            <p:ph type="ftr" sz="quarter" idx="11"/>
          </p:nvPr>
        </p:nvSpPr>
        <p:spPr/>
        <p:txBody>
          <a:bodyPr/>
          <a:lstStyle/>
          <a:p>
            <a:r>
              <a:rPr lang="en-US"/>
              <a:t>Center for Data Research and Analytics</a:t>
            </a:r>
          </a:p>
        </p:txBody>
      </p:sp>
      <p:sp>
        <p:nvSpPr>
          <p:cNvPr id="6" name="Slide Number Placeholder 5">
            <a:extLst>
              <a:ext uri="{FF2B5EF4-FFF2-40B4-BE49-F238E27FC236}">
                <a16:creationId xmlns:a16="http://schemas.microsoft.com/office/drawing/2014/main" id="{02132DC3-E8D5-4761-A6F7-4755BD200A8E}"/>
              </a:ext>
            </a:extLst>
          </p:cNvPr>
          <p:cNvSpPr>
            <a:spLocks noGrp="1"/>
          </p:cNvSpPr>
          <p:nvPr>
            <p:ph type="sldNum" sz="quarter" idx="12"/>
          </p:nvPr>
        </p:nvSpPr>
        <p:spPr/>
        <p:txBody>
          <a:bodyPr/>
          <a:lstStyle/>
          <a:p>
            <a:fld id="{7B80F514-05B2-492A-8438-E60A2CA517C1}" type="slidenum">
              <a:rPr lang="en-US" smtClean="0"/>
              <a:t>17</a:t>
            </a:fld>
            <a:endParaRPr lang="en-US"/>
          </a:p>
        </p:txBody>
      </p:sp>
      <p:sp>
        <p:nvSpPr>
          <p:cNvPr id="7" name="Picture Placeholder 6">
            <a:extLst>
              <a:ext uri="{FF2B5EF4-FFF2-40B4-BE49-F238E27FC236}">
                <a16:creationId xmlns:a16="http://schemas.microsoft.com/office/drawing/2014/main" id="{FBF617DE-AA95-443E-9B0E-A11D4B11CF7A}"/>
              </a:ext>
            </a:extLst>
          </p:cNvPr>
          <p:cNvSpPr>
            <a:spLocks noGrp="1"/>
          </p:cNvSpPr>
          <p:nvPr>
            <p:ph type="pic" sz="quarter" idx="13"/>
          </p:nvPr>
        </p:nvSpPr>
        <p:spPr/>
      </p:sp>
    </p:spTree>
    <p:extLst>
      <p:ext uri="{BB962C8B-B14F-4D97-AF65-F5344CB8AC3E}">
        <p14:creationId xmlns:p14="http://schemas.microsoft.com/office/powerpoint/2010/main" val="32003222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4C82C-2362-4AE9-90CE-292B62422764}"/>
              </a:ext>
            </a:extLst>
          </p:cNvPr>
          <p:cNvSpPr>
            <a:spLocks noGrp="1"/>
          </p:cNvSpPr>
          <p:nvPr>
            <p:ph type="title"/>
          </p:nvPr>
        </p:nvSpPr>
        <p:spPr/>
        <p:txBody>
          <a:bodyPr/>
          <a:lstStyle/>
          <a:p>
            <a:r>
              <a:rPr lang="en-US" dirty="0"/>
              <a:t>Interval variable</a:t>
            </a:r>
          </a:p>
        </p:txBody>
      </p:sp>
      <p:sp>
        <p:nvSpPr>
          <p:cNvPr id="3" name="Content Placeholder 2">
            <a:extLst>
              <a:ext uri="{FF2B5EF4-FFF2-40B4-BE49-F238E27FC236}">
                <a16:creationId xmlns:a16="http://schemas.microsoft.com/office/drawing/2014/main" id="{EE75D1DC-F425-4273-946A-85A537110A5C}"/>
              </a:ext>
            </a:extLst>
          </p:cNvPr>
          <p:cNvSpPr>
            <a:spLocks noGrp="1"/>
          </p:cNvSpPr>
          <p:nvPr>
            <p:ph idx="1"/>
          </p:nvPr>
        </p:nvSpPr>
        <p:spPr/>
        <p:txBody>
          <a:bodyPr>
            <a:normAutofit/>
          </a:bodyPr>
          <a:lstStyle/>
          <a:p>
            <a:pPr algn="l"/>
            <a:r>
              <a:rPr lang="en-US" b="0" i="0" dirty="0">
                <a:solidFill>
                  <a:srgbClr val="000000"/>
                </a:solidFill>
                <a:effectLst/>
                <a:latin typeface="Quicksand"/>
              </a:rPr>
              <a:t>The interval variable takes values from a scale where each point placed at an equal distance from one another. </a:t>
            </a:r>
            <a:endParaRPr lang="en-US" b="0" i="0" dirty="0">
              <a:effectLst/>
              <a:latin typeface="Quicksand"/>
            </a:endParaRPr>
          </a:p>
          <a:p>
            <a:pPr algn="l"/>
            <a:r>
              <a:rPr lang="en-US" b="0" i="0" dirty="0">
                <a:effectLst/>
                <a:latin typeface="Quicksand"/>
              </a:rPr>
              <a:t>There is no concept of zero (absent)</a:t>
            </a:r>
          </a:p>
          <a:p>
            <a:pPr algn="l"/>
            <a:r>
              <a:rPr lang="en-US" b="0" i="0" dirty="0">
                <a:solidFill>
                  <a:srgbClr val="000000"/>
                </a:solidFill>
                <a:effectLst/>
                <a:latin typeface="Quicksand"/>
              </a:rPr>
              <a:t>These arithmetic operations are, however, just limited to addition and subtraction. </a:t>
            </a:r>
            <a:endParaRPr lang="en-US" b="0" i="0" dirty="0">
              <a:effectLst/>
              <a:latin typeface="Quicksand"/>
            </a:endParaRPr>
          </a:p>
          <a:p>
            <a:pPr algn="l"/>
            <a:r>
              <a:rPr lang="en-US" b="1" i="0" dirty="0">
                <a:solidFill>
                  <a:srgbClr val="000000"/>
                </a:solidFill>
                <a:effectLst/>
                <a:latin typeface="Quicksand"/>
              </a:rPr>
              <a:t>Examples of Interval Variable</a:t>
            </a:r>
            <a:endParaRPr lang="en-US" b="0" i="0" dirty="0">
              <a:effectLst/>
              <a:latin typeface="Quicksand"/>
            </a:endParaRPr>
          </a:p>
          <a:p>
            <a:pPr lvl="1"/>
            <a:r>
              <a:rPr lang="en-US" b="1" i="0" dirty="0">
                <a:effectLst/>
                <a:latin typeface="Quicksand"/>
              </a:rPr>
              <a:t>Temperature:</a:t>
            </a:r>
            <a:r>
              <a:rPr lang="en-US" b="0" i="0" dirty="0">
                <a:effectLst/>
                <a:latin typeface="Quicksand"/>
              </a:rPr>
              <a:t> Temperature, when measured in Celsius or Fahrenheit is considered as an interval variable. </a:t>
            </a:r>
          </a:p>
          <a:p>
            <a:pPr lvl="1"/>
            <a:r>
              <a:rPr lang="en-US" b="1" i="0" dirty="0">
                <a:effectLst/>
                <a:latin typeface="Quicksand"/>
              </a:rPr>
              <a:t>IQ Test:</a:t>
            </a:r>
            <a:r>
              <a:rPr lang="en-US" b="0" i="0" dirty="0">
                <a:effectLst/>
                <a:latin typeface="Quicksand"/>
              </a:rPr>
              <a:t> A subject IQ cannot be zero, therefore satisfying the no zero property of an interval variable. The level of IQ determines, which interval the score </a:t>
            </a:r>
            <a:r>
              <a:rPr lang="en-US" dirty="0">
                <a:latin typeface="Quicksand"/>
              </a:rPr>
              <a:t>she/he </a:t>
            </a:r>
            <a:r>
              <a:rPr lang="en-US" b="0" i="0" dirty="0">
                <a:effectLst/>
                <a:latin typeface="Quicksand"/>
              </a:rPr>
              <a:t>falls in.</a:t>
            </a:r>
          </a:p>
        </p:txBody>
      </p:sp>
      <p:sp>
        <p:nvSpPr>
          <p:cNvPr id="4" name="Date Placeholder 3">
            <a:extLst>
              <a:ext uri="{FF2B5EF4-FFF2-40B4-BE49-F238E27FC236}">
                <a16:creationId xmlns:a16="http://schemas.microsoft.com/office/drawing/2014/main" id="{45CB755F-22AB-4717-8683-657721603E53}"/>
              </a:ext>
            </a:extLst>
          </p:cNvPr>
          <p:cNvSpPr>
            <a:spLocks noGrp="1"/>
          </p:cNvSpPr>
          <p:nvPr>
            <p:ph type="dt" sz="half" idx="10"/>
          </p:nvPr>
        </p:nvSpPr>
        <p:spPr/>
        <p:txBody>
          <a:bodyPr/>
          <a:lstStyle/>
          <a:p>
            <a:fld id="{279CB3C8-C91A-4D5C-B237-53AD12901D6B}" type="datetime3">
              <a:rPr lang="en-US" smtClean="0"/>
              <a:t>2 December 2021</a:t>
            </a:fld>
            <a:endParaRPr lang="en-US"/>
          </a:p>
        </p:txBody>
      </p:sp>
      <p:sp>
        <p:nvSpPr>
          <p:cNvPr id="5" name="Footer Placeholder 4">
            <a:extLst>
              <a:ext uri="{FF2B5EF4-FFF2-40B4-BE49-F238E27FC236}">
                <a16:creationId xmlns:a16="http://schemas.microsoft.com/office/drawing/2014/main" id="{18195A18-BCB8-45C2-BF7E-18223797BBD8}"/>
              </a:ext>
            </a:extLst>
          </p:cNvPr>
          <p:cNvSpPr>
            <a:spLocks noGrp="1"/>
          </p:cNvSpPr>
          <p:nvPr>
            <p:ph type="ftr" sz="quarter" idx="11"/>
          </p:nvPr>
        </p:nvSpPr>
        <p:spPr/>
        <p:txBody>
          <a:bodyPr/>
          <a:lstStyle/>
          <a:p>
            <a:r>
              <a:rPr lang="en-US"/>
              <a:t>Center for Data Research and Analytics</a:t>
            </a:r>
          </a:p>
        </p:txBody>
      </p:sp>
      <p:sp>
        <p:nvSpPr>
          <p:cNvPr id="6" name="Slide Number Placeholder 5">
            <a:extLst>
              <a:ext uri="{FF2B5EF4-FFF2-40B4-BE49-F238E27FC236}">
                <a16:creationId xmlns:a16="http://schemas.microsoft.com/office/drawing/2014/main" id="{419D0B94-7ABD-4D4D-93C0-8563C266D760}"/>
              </a:ext>
            </a:extLst>
          </p:cNvPr>
          <p:cNvSpPr>
            <a:spLocks noGrp="1"/>
          </p:cNvSpPr>
          <p:nvPr>
            <p:ph type="sldNum" sz="quarter" idx="12"/>
          </p:nvPr>
        </p:nvSpPr>
        <p:spPr/>
        <p:txBody>
          <a:bodyPr/>
          <a:lstStyle/>
          <a:p>
            <a:fld id="{7B80F514-05B2-492A-8438-E60A2CA517C1}" type="slidenum">
              <a:rPr lang="en-US" smtClean="0"/>
              <a:t>18</a:t>
            </a:fld>
            <a:endParaRPr lang="en-US"/>
          </a:p>
        </p:txBody>
      </p:sp>
      <p:sp>
        <p:nvSpPr>
          <p:cNvPr id="7" name="Picture Placeholder 6">
            <a:extLst>
              <a:ext uri="{FF2B5EF4-FFF2-40B4-BE49-F238E27FC236}">
                <a16:creationId xmlns:a16="http://schemas.microsoft.com/office/drawing/2014/main" id="{9C173821-1564-451B-9FBA-FCFBC661208D}"/>
              </a:ext>
            </a:extLst>
          </p:cNvPr>
          <p:cNvSpPr>
            <a:spLocks noGrp="1"/>
          </p:cNvSpPr>
          <p:nvPr>
            <p:ph type="pic" sz="quarter" idx="13"/>
          </p:nvPr>
        </p:nvSpPr>
        <p:spPr/>
      </p:sp>
    </p:spTree>
    <p:extLst>
      <p:ext uri="{BB962C8B-B14F-4D97-AF65-F5344CB8AC3E}">
        <p14:creationId xmlns:p14="http://schemas.microsoft.com/office/powerpoint/2010/main" val="5874852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49E92-29AF-494D-8819-D52271281D5B}"/>
              </a:ext>
            </a:extLst>
          </p:cNvPr>
          <p:cNvSpPr>
            <a:spLocks noGrp="1"/>
          </p:cNvSpPr>
          <p:nvPr>
            <p:ph type="title"/>
          </p:nvPr>
        </p:nvSpPr>
        <p:spPr/>
        <p:txBody>
          <a:bodyPr/>
          <a:lstStyle/>
          <a:p>
            <a:r>
              <a:rPr lang="en-US" dirty="0"/>
              <a:t>Ratio Variable</a:t>
            </a:r>
          </a:p>
        </p:txBody>
      </p:sp>
      <p:sp>
        <p:nvSpPr>
          <p:cNvPr id="3" name="Content Placeholder 2">
            <a:extLst>
              <a:ext uri="{FF2B5EF4-FFF2-40B4-BE49-F238E27FC236}">
                <a16:creationId xmlns:a16="http://schemas.microsoft.com/office/drawing/2014/main" id="{B02B1D2D-4C99-4D1D-807B-9A8354F5638C}"/>
              </a:ext>
            </a:extLst>
          </p:cNvPr>
          <p:cNvSpPr>
            <a:spLocks noGrp="1"/>
          </p:cNvSpPr>
          <p:nvPr>
            <p:ph idx="1"/>
          </p:nvPr>
        </p:nvSpPr>
        <p:spPr/>
        <p:txBody>
          <a:bodyPr>
            <a:normAutofit fontScale="32500" lnSpcReduction="20000"/>
          </a:bodyPr>
          <a:lstStyle/>
          <a:p>
            <a:pPr algn="l"/>
            <a:r>
              <a:rPr lang="en-US" b="0" i="0" dirty="0">
                <a:solidFill>
                  <a:srgbClr val="000000"/>
                </a:solidFill>
                <a:effectLst/>
                <a:latin typeface="Quicksand"/>
              </a:rPr>
              <a:t>The ratio variable is one of the 2 types of continuous variables, where the interval variable is the 2nd. It is an extension of the interval variable and is also the peak of the measurement variable types.</a:t>
            </a:r>
            <a:endParaRPr lang="en-US" b="0" i="0" dirty="0">
              <a:effectLst/>
              <a:latin typeface="Quicksand"/>
            </a:endParaRPr>
          </a:p>
          <a:p>
            <a:pPr algn="l"/>
            <a:r>
              <a:rPr lang="en-US" b="0" i="0" dirty="0">
                <a:solidFill>
                  <a:srgbClr val="000000"/>
                </a:solidFill>
                <a:effectLst/>
                <a:latin typeface="Quicksand"/>
              </a:rPr>
              <a:t>The only difference between the ratio variable and interval variable is that the ratio variable already has a zero value. For example, temperature, when measured in Kelvin is an example of ratio variables.</a:t>
            </a:r>
            <a:endParaRPr lang="en-US" b="0" i="0" dirty="0">
              <a:effectLst/>
              <a:latin typeface="Quicksand"/>
            </a:endParaRPr>
          </a:p>
          <a:p>
            <a:pPr algn="l"/>
            <a:r>
              <a:rPr lang="en-US" b="0" i="0" dirty="0">
                <a:solidFill>
                  <a:srgbClr val="000000"/>
                </a:solidFill>
                <a:effectLst/>
                <a:latin typeface="Quicksand"/>
              </a:rPr>
              <a:t>The presence of a zero-point accommodates the measurement in Kelvin. Also, unlike the interval variable multiplication and division operations can be performed on the values of a ratio variable.</a:t>
            </a:r>
            <a:endParaRPr lang="en-US" b="0" i="0" dirty="0">
              <a:effectLst/>
              <a:latin typeface="Quicksand"/>
            </a:endParaRPr>
          </a:p>
          <a:p>
            <a:pPr algn="l"/>
            <a:r>
              <a:rPr lang="en-US" b="1" i="0" dirty="0">
                <a:solidFill>
                  <a:srgbClr val="000000"/>
                </a:solidFill>
                <a:effectLst/>
                <a:latin typeface="Quicksand"/>
              </a:rPr>
              <a:t>Characteristics of Ratio Variable</a:t>
            </a:r>
            <a:endParaRPr lang="en-US" b="0" i="0" dirty="0">
              <a:effectLst/>
              <a:latin typeface="Quicksand"/>
            </a:endParaRPr>
          </a:p>
          <a:p>
            <a:pPr algn="l">
              <a:buFont typeface="Arial" panose="020B0604020202020204" pitchFamily="34" charset="0"/>
              <a:buChar char="•"/>
            </a:pPr>
            <a:r>
              <a:rPr lang="en-US" b="0" i="0" dirty="0">
                <a:effectLst/>
                <a:latin typeface="Quicksand"/>
              </a:rPr>
              <a:t>Ratio variables have absolute zero characteristics. The zero point makes is what makes it possible to measure multiple values and perform multiplication and division operations. Therefore, we can say that an object is twice as big or as long as another.</a:t>
            </a:r>
          </a:p>
          <a:p>
            <a:pPr algn="l">
              <a:buFont typeface="Arial" panose="020B0604020202020204" pitchFamily="34" charset="0"/>
              <a:buChar char="•"/>
            </a:pPr>
            <a:r>
              <a:rPr lang="en-US" b="0" i="0" dirty="0">
                <a:effectLst/>
                <a:latin typeface="Quicksand"/>
              </a:rPr>
              <a:t>It has an intrinsic order with an equidistant scale. That is, all the levels in the ratio scale has an equal distance.</a:t>
            </a:r>
          </a:p>
          <a:p>
            <a:pPr algn="l">
              <a:buFont typeface="Arial" panose="020B0604020202020204" pitchFamily="34" charset="0"/>
              <a:buChar char="•"/>
            </a:pPr>
            <a:r>
              <a:rPr lang="en-US" b="0" i="0" dirty="0">
                <a:effectLst/>
                <a:latin typeface="Quicksand"/>
              </a:rPr>
              <a:t>Due to the absolute point characteristics of a ratio variable, it doesn’t have a negative number like an interval variable. Therefore, before measuring any object on a ratio scale, researchers need to first study if it satisfies all the properties of an interval variable and also the zero point characteristic. </a:t>
            </a:r>
          </a:p>
          <a:p>
            <a:pPr algn="l">
              <a:buFont typeface="Arial" panose="020B0604020202020204" pitchFamily="34" charset="0"/>
              <a:buChar char="•"/>
            </a:pPr>
            <a:r>
              <a:rPr lang="en-US" b="0" i="0" dirty="0">
                <a:effectLst/>
                <a:latin typeface="Quicksand"/>
              </a:rPr>
              <a:t>Ratio variable is the peak type of measurement variable in statistical analysis. It allows for the addition, interaction, multiplication, and division of variables. </a:t>
            </a:r>
          </a:p>
          <a:p>
            <a:pPr algn="l"/>
            <a:r>
              <a:rPr lang="en-US" b="0" i="0" dirty="0">
                <a:solidFill>
                  <a:srgbClr val="000000"/>
                </a:solidFill>
                <a:effectLst/>
                <a:latin typeface="Quicksand"/>
              </a:rPr>
              <a:t>Also, all statistical analysis including mean, mode, median, etc. can be calculated on the ratio scale.</a:t>
            </a:r>
            <a:endParaRPr lang="en-US" b="0" i="0" dirty="0">
              <a:effectLst/>
              <a:latin typeface="Quicksand"/>
            </a:endParaRPr>
          </a:p>
          <a:p>
            <a:pPr algn="l"/>
            <a:r>
              <a:rPr lang="en-US" b="1" i="0" dirty="0">
                <a:solidFill>
                  <a:srgbClr val="000000"/>
                </a:solidFill>
                <a:effectLst/>
                <a:latin typeface="Quicksand"/>
              </a:rPr>
              <a:t>Examples of Ratio Variable</a:t>
            </a:r>
            <a:endParaRPr lang="en-US" b="0" i="0" dirty="0">
              <a:effectLst/>
              <a:latin typeface="Quicksand"/>
            </a:endParaRPr>
          </a:p>
          <a:p>
            <a:pPr algn="l"/>
            <a:r>
              <a:rPr lang="en-US" b="0" i="0" dirty="0">
                <a:solidFill>
                  <a:srgbClr val="000000"/>
                </a:solidFill>
                <a:effectLst/>
                <a:latin typeface="Quicksand"/>
              </a:rPr>
              <a:t>Here are some examples of ratio variables according to their uses:</a:t>
            </a:r>
            <a:endParaRPr lang="en-US" b="0" i="0" dirty="0">
              <a:effectLst/>
              <a:latin typeface="Quicksand"/>
            </a:endParaRPr>
          </a:p>
          <a:p>
            <a:pPr algn="l">
              <a:buFont typeface="Arial" panose="020B0604020202020204" pitchFamily="34" charset="0"/>
              <a:buChar char="•"/>
            </a:pPr>
            <a:r>
              <a:rPr lang="en-US" b="1" i="0" dirty="0">
                <a:effectLst/>
                <a:latin typeface="Quicksand"/>
              </a:rPr>
              <a:t>Multiple Choice Questions</a:t>
            </a:r>
            <a:endParaRPr lang="en-US" b="0" i="0" dirty="0">
              <a:effectLst/>
              <a:latin typeface="Quicksand"/>
            </a:endParaRPr>
          </a:p>
          <a:p>
            <a:pPr algn="l"/>
            <a:r>
              <a:rPr lang="en-US" b="0" i="0" u="none" strike="noStrike" dirty="0">
                <a:solidFill>
                  <a:srgbClr val="0275D8"/>
                </a:solidFill>
                <a:effectLst/>
                <a:latin typeface="Quicksand"/>
                <a:hlinkClick r:id="rId2"/>
              </a:rPr>
              <a:t>Multiple choice questions </a:t>
            </a:r>
            <a:r>
              <a:rPr lang="en-US" b="0" i="0" dirty="0">
                <a:effectLst/>
                <a:latin typeface="Quicksand"/>
              </a:rPr>
              <a:t>are mostly used for academic testing and ratio variables are sometimes used in this case. Especially for mathematics tests, or word problems we see many examples of ratio variables.</a:t>
            </a:r>
            <a:r>
              <a:rPr lang="en-US" b="1" i="0" dirty="0">
                <a:effectLst/>
                <a:latin typeface="Quicksand"/>
              </a:rPr>
              <a:t> </a:t>
            </a:r>
            <a:endParaRPr lang="en-US" b="0" i="0" dirty="0">
              <a:effectLst/>
              <a:latin typeface="Quicksand"/>
            </a:endParaRPr>
          </a:p>
          <a:p>
            <a:pPr algn="l"/>
            <a:r>
              <a:rPr lang="en-US" b="0" i="0" dirty="0">
                <a:solidFill>
                  <a:srgbClr val="000000"/>
                </a:solidFill>
                <a:effectLst/>
                <a:latin typeface="Quicksand"/>
              </a:rPr>
              <a:t>E.g. If Frank is 20 years old and Paul is twice as old as Frank. How old will Paul be in the next 10 years?</a:t>
            </a:r>
            <a:endParaRPr lang="en-US" b="0" i="0" dirty="0">
              <a:effectLst/>
              <a:latin typeface="Quicksand"/>
            </a:endParaRPr>
          </a:p>
          <a:p>
            <a:pPr algn="l">
              <a:buFont typeface="Arial" panose="020B0604020202020204" pitchFamily="34" charset="0"/>
              <a:buChar char="•"/>
            </a:pPr>
            <a:r>
              <a:rPr lang="en-US" b="0" i="0" dirty="0">
                <a:effectLst/>
                <a:latin typeface="Quicksand"/>
              </a:rPr>
              <a:t>20</a:t>
            </a:r>
          </a:p>
          <a:p>
            <a:pPr algn="l">
              <a:buFont typeface="Arial" panose="020B0604020202020204" pitchFamily="34" charset="0"/>
              <a:buChar char="•"/>
            </a:pPr>
            <a:r>
              <a:rPr lang="en-US" b="0" i="0" dirty="0">
                <a:effectLst/>
                <a:latin typeface="Quicksand"/>
              </a:rPr>
              <a:t>30</a:t>
            </a:r>
          </a:p>
          <a:p>
            <a:pPr algn="l">
              <a:buFont typeface="Arial" panose="020B0604020202020204" pitchFamily="34" charset="0"/>
              <a:buChar char="•"/>
            </a:pPr>
            <a:r>
              <a:rPr lang="en-US" b="0" i="0" dirty="0">
                <a:effectLst/>
                <a:latin typeface="Quicksand"/>
              </a:rPr>
              <a:t>40</a:t>
            </a:r>
          </a:p>
          <a:p>
            <a:pPr algn="l">
              <a:buFont typeface="Arial" panose="020B0604020202020204" pitchFamily="34" charset="0"/>
              <a:buChar char="•"/>
            </a:pPr>
            <a:r>
              <a:rPr lang="en-US" b="0" i="0" dirty="0">
                <a:effectLst/>
                <a:latin typeface="Quicksand"/>
              </a:rPr>
              <a:t>50</a:t>
            </a:r>
          </a:p>
          <a:p>
            <a:pPr algn="l">
              <a:buFont typeface="Arial" panose="020B0604020202020204" pitchFamily="34" charset="0"/>
              <a:buChar char="•"/>
            </a:pPr>
            <a:r>
              <a:rPr lang="en-US" b="0" i="0" dirty="0">
                <a:effectLst/>
                <a:latin typeface="Quicksand"/>
              </a:rPr>
              <a:t>60</a:t>
            </a:r>
          </a:p>
          <a:p>
            <a:pPr algn="l">
              <a:buFont typeface="Arial" panose="020B0604020202020204" pitchFamily="34" charset="0"/>
              <a:buChar char="•"/>
            </a:pPr>
            <a:r>
              <a:rPr lang="en-US" b="1" i="0" dirty="0">
                <a:effectLst/>
                <a:latin typeface="Quicksand"/>
              </a:rPr>
              <a:t>Surveys/Questionnaires</a:t>
            </a:r>
            <a:endParaRPr lang="en-US" b="0" i="0" dirty="0">
              <a:effectLst/>
              <a:latin typeface="Quicksand"/>
            </a:endParaRPr>
          </a:p>
          <a:p>
            <a:pPr algn="l"/>
            <a:r>
              <a:rPr lang="en-US" b="0" i="0" dirty="0">
                <a:effectLst/>
                <a:latin typeface="Quicksand"/>
              </a:rPr>
              <a:t>Organizations use this tool whenever they want to get feedback about their product or service, perform market research, and competitive analysis. </a:t>
            </a:r>
            <a:r>
              <a:rPr lang="en-US" b="0" i="0">
                <a:effectLst/>
                <a:latin typeface="Quicksand"/>
              </a:rPr>
              <a:t>They use ratio variables to collect relevant data from respondents.</a:t>
            </a:r>
          </a:p>
          <a:p>
            <a:endParaRPr lang="en-US"/>
          </a:p>
        </p:txBody>
      </p:sp>
      <p:sp>
        <p:nvSpPr>
          <p:cNvPr id="4" name="Date Placeholder 3">
            <a:extLst>
              <a:ext uri="{FF2B5EF4-FFF2-40B4-BE49-F238E27FC236}">
                <a16:creationId xmlns:a16="http://schemas.microsoft.com/office/drawing/2014/main" id="{191D4F75-74BB-4B00-93CD-4136AA9DF831}"/>
              </a:ext>
            </a:extLst>
          </p:cNvPr>
          <p:cNvSpPr>
            <a:spLocks noGrp="1"/>
          </p:cNvSpPr>
          <p:nvPr>
            <p:ph type="dt" sz="half" idx="10"/>
          </p:nvPr>
        </p:nvSpPr>
        <p:spPr/>
        <p:txBody>
          <a:bodyPr/>
          <a:lstStyle/>
          <a:p>
            <a:fld id="{279CB3C8-C91A-4D5C-B237-53AD12901D6B}" type="datetime3">
              <a:rPr lang="en-US" smtClean="0"/>
              <a:t>2 December 2021</a:t>
            </a:fld>
            <a:endParaRPr lang="en-US"/>
          </a:p>
        </p:txBody>
      </p:sp>
      <p:sp>
        <p:nvSpPr>
          <p:cNvPr id="5" name="Footer Placeholder 4">
            <a:extLst>
              <a:ext uri="{FF2B5EF4-FFF2-40B4-BE49-F238E27FC236}">
                <a16:creationId xmlns:a16="http://schemas.microsoft.com/office/drawing/2014/main" id="{B2E9FD04-40EB-48B9-9BD6-CD0C2FF25AEB}"/>
              </a:ext>
            </a:extLst>
          </p:cNvPr>
          <p:cNvSpPr>
            <a:spLocks noGrp="1"/>
          </p:cNvSpPr>
          <p:nvPr>
            <p:ph type="ftr" sz="quarter" idx="11"/>
          </p:nvPr>
        </p:nvSpPr>
        <p:spPr/>
        <p:txBody>
          <a:bodyPr/>
          <a:lstStyle/>
          <a:p>
            <a:r>
              <a:rPr lang="en-US"/>
              <a:t>Center for Data Research and Analytics</a:t>
            </a:r>
          </a:p>
        </p:txBody>
      </p:sp>
      <p:sp>
        <p:nvSpPr>
          <p:cNvPr id="6" name="Slide Number Placeholder 5">
            <a:extLst>
              <a:ext uri="{FF2B5EF4-FFF2-40B4-BE49-F238E27FC236}">
                <a16:creationId xmlns:a16="http://schemas.microsoft.com/office/drawing/2014/main" id="{E0B7A6EE-A7E0-42DE-8B60-DA784C1FA5F9}"/>
              </a:ext>
            </a:extLst>
          </p:cNvPr>
          <p:cNvSpPr>
            <a:spLocks noGrp="1"/>
          </p:cNvSpPr>
          <p:nvPr>
            <p:ph type="sldNum" sz="quarter" idx="12"/>
          </p:nvPr>
        </p:nvSpPr>
        <p:spPr/>
        <p:txBody>
          <a:bodyPr/>
          <a:lstStyle/>
          <a:p>
            <a:fld id="{7B80F514-05B2-492A-8438-E60A2CA517C1}" type="slidenum">
              <a:rPr lang="en-US" smtClean="0"/>
              <a:t>19</a:t>
            </a:fld>
            <a:endParaRPr lang="en-US"/>
          </a:p>
        </p:txBody>
      </p:sp>
      <p:sp>
        <p:nvSpPr>
          <p:cNvPr id="7" name="Picture Placeholder 6">
            <a:extLst>
              <a:ext uri="{FF2B5EF4-FFF2-40B4-BE49-F238E27FC236}">
                <a16:creationId xmlns:a16="http://schemas.microsoft.com/office/drawing/2014/main" id="{1F0E0275-20CC-43CF-8E66-6FB57EFF88B9}"/>
              </a:ext>
            </a:extLst>
          </p:cNvPr>
          <p:cNvSpPr>
            <a:spLocks noGrp="1"/>
          </p:cNvSpPr>
          <p:nvPr>
            <p:ph type="pic" sz="quarter" idx="13"/>
          </p:nvPr>
        </p:nvSpPr>
        <p:spPr/>
      </p:sp>
    </p:spTree>
    <p:extLst>
      <p:ext uri="{BB962C8B-B14F-4D97-AF65-F5344CB8AC3E}">
        <p14:creationId xmlns:p14="http://schemas.microsoft.com/office/powerpoint/2010/main" val="964603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A7FDF-F5D6-412B-86CF-5B60E8233915}"/>
              </a:ext>
            </a:extLst>
          </p:cNvPr>
          <p:cNvSpPr>
            <a:spLocks noGrp="1"/>
          </p:cNvSpPr>
          <p:nvPr>
            <p:ph type="title"/>
          </p:nvPr>
        </p:nvSpPr>
        <p:spPr/>
        <p:txBody>
          <a:bodyPr/>
          <a:lstStyle/>
          <a:p>
            <a:r>
              <a:rPr lang="en-US" dirty="0"/>
              <a:t>Session-1 Table of Content</a:t>
            </a:r>
          </a:p>
        </p:txBody>
      </p:sp>
      <p:sp>
        <p:nvSpPr>
          <p:cNvPr id="3" name="Content Placeholder 2">
            <a:extLst>
              <a:ext uri="{FF2B5EF4-FFF2-40B4-BE49-F238E27FC236}">
                <a16:creationId xmlns:a16="http://schemas.microsoft.com/office/drawing/2014/main" id="{BA204524-5799-47EE-ADF7-20AA4C70B444}"/>
              </a:ext>
            </a:extLst>
          </p:cNvPr>
          <p:cNvSpPr>
            <a:spLocks noGrp="1"/>
          </p:cNvSpPr>
          <p:nvPr>
            <p:ph idx="1"/>
          </p:nvPr>
        </p:nvSpPr>
        <p:spPr/>
        <p:txBody>
          <a:bodyPr/>
          <a:lstStyle/>
          <a:p>
            <a:r>
              <a:rPr lang="en-US" dirty="0"/>
              <a:t>Population and parameters </a:t>
            </a:r>
          </a:p>
          <a:p>
            <a:r>
              <a:rPr lang="en-US" dirty="0"/>
              <a:t>Sample and Estimators</a:t>
            </a:r>
          </a:p>
          <a:p>
            <a:r>
              <a:rPr lang="en-US" dirty="0"/>
              <a:t>Research question</a:t>
            </a:r>
          </a:p>
          <a:p>
            <a:pPr lvl="1"/>
            <a:r>
              <a:rPr lang="en-US" dirty="0"/>
              <a:t>Quantification of a research question</a:t>
            </a:r>
          </a:p>
          <a:p>
            <a:pPr lvl="1"/>
            <a:r>
              <a:rPr lang="en-US" dirty="0"/>
              <a:t>Measuring the disease outcome</a:t>
            </a:r>
          </a:p>
          <a:p>
            <a:r>
              <a:rPr lang="en-US" dirty="0"/>
              <a:t>Inference vs generalizability</a:t>
            </a:r>
          </a:p>
          <a:p>
            <a:r>
              <a:rPr lang="en-US" dirty="0"/>
              <a:t>Random sample</a:t>
            </a:r>
          </a:p>
          <a:p>
            <a:r>
              <a:rPr lang="en-US" dirty="0"/>
              <a:t>Source of biases in sampling</a:t>
            </a:r>
          </a:p>
        </p:txBody>
      </p:sp>
      <p:sp>
        <p:nvSpPr>
          <p:cNvPr id="4" name="Picture Placeholder 3">
            <a:extLst>
              <a:ext uri="{FF2B5EF4-FFF2-40B4-BE49-F238E27FC236}">
                <a16:creationId xmlns:a16="http://schemas.microsoft.com/office/drawing/2014/main" id="{BE9478EB-7CBB-4915-AB24-FA95101DCF52}"/>
              </a:ext>
            </a:extLst>
          </p:cNvPr>
          <p:cNvSpPr>
            <a:spLocks noGrp="1"/>
          </p:cNvSpPr>
          <p:nvPr>
            <p:ph type="pic" sz="quarter" idx="13"/>
          </p:nvPr>
        </p:nvSpPr>
        <p:spPr/>
      </p:sp>
      <p:sp>
        <p:nvSpPr>
          <p:cNvPr id="5" name="Slide Number Placeholder 4">
            <a:extLst>
              <a:ext uri="{FF2B5EF4-FFF2-40B4-BE49-F238E27FC236}">
                <a16:creationId xmlns:a16="http://schemas.microsoft.com/office/drawing/2014/main" id="{408135CE-3BA5-4B37-A6DE-CCF0AF7325C8}"/>
              </a:ext>
            </a:extLst>
          </p:cNvPr>
          <p:cNvSpPr>
            <a:spLocks noGrp="1"/>
          </p:cNvSpPr>
          <p:nvPr>
            <p:ph type="sldNum" sz="quarter" idx="12"/>
          </p:nvPr>
        </p:nvSpPr>
        <p:spPr/>
        <p:txBody>
          <a:bodyPr/>
          <a:lstStyle/>
          <a:p>
            <a:fld id="{7B80F514-05B2-492A-8438-E60A2CA517C1}" type="slidenum">
              <a:rPr lang="en-US" smtClean="0"/>
              <a:t>2</a:t>
            </a:fld>
            <a:endParaRPr lang="en-US"/>
          </a:p>
        </p:txBody>
      </p:sp>
      <p:sp>
        <p:nvSpPr>
          <p:cNvPr id="6" name="Date Placeholder 5">
            <a:extLst>
              <a:ext uri="{FF2B5EF4-FFF2-40B4-BE49-F238E27FC236}">
                <a16:creationId xmlns:a16="http://schemas.microsoft.com/office/drawing/2014/main" id="{19014360-3A21-46D8-A02D-B30549779FEF}"/>
              </a:ext>
            </a:extLst>
          </p:cNvPr>
          <p:cNvSpPr>
            <a:spLocks noGrp="1"/>
          </p:cNvSpPr>
          <p:nvPr>
            <p:ph type="dt" sz="half" idx="10"/>
          </p:nvPr>
        </p:nvSpPr>
        <p:spPr/>
        <p:txBody>
          <a:bodyPr/>
          <a:lstStyle/>
          <a:p>
            <a:fld id="{2FFBCF2C-1F69-4FDA-9248-0E03F906BB3A}" type="datetime3">
              <a:rPr lang="en-US" smtClean="0"/>
              <a:t>2 December 2021</a:t>
            </a:fld>
            <a:endParaRPr lang="en-US"/>
          </a:p>
        </p:txBody>
      </p:sp>
      <p:sp>
        <p:nvSpPr>
          <p:cNvPr id="7" name="Footer Placeholder 6">
            <a:extLst>
              <a:ext uri="{FF2B5EF4-FFF2-40B4-BE49-F238E27FC236}">
                <a16:creationId xmlns:a16="http://schemas.microsoft.com/office/drawing/2014/main" id="{E23C87BA-C62C-47BB-A1FB-DE6E7C492728}"/>
              </a:ext>
            </a:extLst>
          </p:cNvPr>
          <p:cNvSpPr>
            <a:spLocks noGrp="1"/>
          </p:cNvSpPr>
          <p:nvPr>
            <p:ph type="ftr" sz="quarter" idx="11"/>
          </p:nvPr>
        </p:nvSpPr>
        <p:spPr/>
        <p:txBody>
          <a:bodyPr/>
          <a:lstStyle/>
          <a:p>
            <a:r>
              <a:rPr lang="en-US"/>
              <a:t>Center for Data Research and Analytics</a:t>
            </a:r>
          </a:p>
        </p:txBody>
      </p:sp>
      <p:pic>
        <p:nvPicPr>
          <p:cNvPr id="8" name="Picture Placeholder 11" descr="Logo&#10;&#10;Description automatically generated with medium confidence">
            <a:extLst>
              <a:ext uri="{FF2B5EF4-FFF2-40B4-BE49-F238E27FC236}">
                <a16:creationId xmlns:a16="http://schemas.microsoft.com/office/drawing/2014/main" id="{832FD34E-E504-4663-B4E1-09A1B1C7C5AC}"/>
              </a:ext>
            </a:extLst>
          </p:cNvPr>
          <p:cNvPicPr>
            <a:picLocks noChangeAspect="1"/>
          </p:cNvPicPr>
          <p:nvPr/>
        </p:nvPicPr>
        <p:blipFill rotWithShape="1">
          <a:blip r:embed="rId2">
            <a:extLst>
              <a:ext uri="{28A0092B-C50C-407E-A947-70E740481C1C}">
                <a14:useLocalDpi xmlns:a14="http://schemas.microsoft.com/office/drawing/2010/main" val="0"/>
              </a:ext>
            </a:extLst>
          </a:blip>
          <a:srcRect t="3695" b="24527"/>
          <a:stretch/>
        </p:blipFill>
        <p:spPr>
          <a:xfrm>
            <a:off x="10310814" y="0"/>
            <a:ext cx="1433819" cy="812493"/>
          </a:xfrm>
          <a:prstGeom prst="rect">
            <a:avLst/>
          </a:prstGeom>
        </p:spPr>
      </p:pic>
    </p:spTree>
    <p:extLst>
      <p:ext uri="{BB962C8B-B14F-4D97-AF65-F5344CB8AC3E}">
        <p14:creationId xmlns:p14="http://schemas.microsoft.com/office/powerpoint/2010/main" val="2672257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1279F-991B-435C-B984-8CED22D915AD}"/>
              </a:ext>
            </a:extLst>
          </p:cNvPr>
          <p:cNvSpPr>
            <a:spLocks noGrp="1"/>
          </p:cNvSpPr>
          <p:nvPr>
            <p:ph type="title"/>
          </p:nvPr>
        </p:nvSpPr>
        <p:spPr/>
        <p:txBody>
          <a:bodyPr/>
          <a:lstStyle/>
          <a:p>
            <a:r>
              <a:rPr lang="en-US" dirty="0"/>
              <a:t>Population </a:t>
            </a:r>
          </a:p>
        </p:txBody>
      </p:sp>
      <p:sp>
        <p:nvSpPr>
          <p:cNvPr id="3" name="Content Placeholder 2">
            <a:extLst>
              <a:ext uri="{FF2B5EF4-FFF2-40B4-BE49-F238E27FC236}">
                <a16:creationId xmlns:a16="http://schemas.microsoft.com/office/drawing/2014/main" id="{9FD22733-CA29-4F95-A56F-E69B82E8E3A7}"/>
              </a:ext>
            </a:extLst>
          </p:cNvPr>
          <p:cNvSpPr>
            <a:spLocks noGrp="1"/>
          </p:cNvSpPr>
          <p:nvPr>
            <p:ph idx="1"/>
          </p:nvPr>
        </p:nvSpPr>
        <p:spPr>
          <a:xfrm>
            <a:off x="525517" y="963038"/>
            <a:ext cx="11088413" cy="5475861"/>
          </a:xfrm>
        </p:spPr>
        <p:txBody>
          <a:bodyPr>
            <a:normAutofit fontScale="92500" lnSpcReduction="10000"/>
          </a:bodyPr>
          <a:lstStyle/>
          <a:p>
            <a:pPr>
              <a:lnSpc>
                <a:spcPct val="110000"/>
              </a:lnSpc>
              <a:spcBef>
                <a:spcPts val="600"/>
              </a:spcBef>
              <a:spcAft>
                <a:spcPts val="600"/>
              </a:spcAft>
            </a:pPr>
            <a:r>
              <a:rPr lang="en-US" dirty="0"/>
              <a:t>The population is the </a:t>
            </a:r>
            <a:r>
              <a:rPr lang="en-US" b="1" dirty="0"/>
              <a:t>complete collection of similar objects</a:t>
            </a:r>
            <a:r>
              <a:rPr lang="en-US" dirty="0"/>
              <a:t>, items, or events </a:t>
            </a:r>
          </a:p>
          <a:p>
            <a:pPr>
              <a:lnSpc>
                <a:spcPct val="110000"/>
              </a:lnSpc>
              <a:spcBef>
                <a:spcPts val="600"/>
              </a:spcBef>
              <a:spcAft>
                <a:spcPts val="600"/>
              </a:spcAft>
            </a:pPr>
            <a:r>
              <a:rPr lang="en-US" dirty="0"/>
              <a:t>In a population, objects are comparable in terms of some characteristics</a:t>
            </a:r>
          </a:p>
          <a:p>
            <a:pPr lvl="1">
              <a:lnSpc>
                <a:spcPct val="110000"/>
              </a:lnSpc>
              <a:spcAft>
                <a:spcPts val="600"/>
              </a:spcAft>
            </a:pPr>
            <a:r>
              <a:rPr lang="en-US" dirty="0"/>
              <a:t>Example: Males of Bangladesh, all trees in Bangladesh. </a:t>
            </a:r>
          </a:p>
          <a:p>
            <a:pPr>
              <a:lnSpc>
                <a:spcPct val="110000"/>
              </a:lnSpc>
              <a:spcBef>
                <a:spcPts val="600"/>
              </a:spcBef>
              <a:spcAft>
                <a:spcPts val="600"/>
              </a:spcAft>
            </a:pPr>
            <a:r>
              <a:rPr lang="en-US" dirty="0"/>
              <a:t>Researchers </a:t>
            </a:r>
            <a:r>
              <a:rPr lang="en-US" b="1" i="1" dirty="0"/>
              <a:t>define</a:t>
            </a:r>
            <a:r>
              <a:rPr lang="en-US" dirty="0"/>
              <a:t> a population. Definition of population varies by the objectives of a research</a:t>
            </a:r>
          </a:p>
          <a:p>
            <a:pPr>
              <a:lnSpc>
                <a:spcPct val="110000"/>
              </a:lnSpc>
              <a:spcBef>
                <a:spcPts val="600"/>
              </a:spcBef>
              <a:spcAft>
                <a:spcPts val="600"/>
              </a:spcAft>
            </a:pPr>
            <a:r>
              <a:rPr lang="en-US" dirty="0"/>
              <a:t>A population may vary by time and space. In that case, to define a population, a researcher should explicitly specify the time and place.</a:t>
            </a:r>
          </a:p>
          <a:p>
            <a:pPr lvl="1">
              <a:lnSpc>
                <a:spcPct val="120000"/>
              </a:lnSpc>
              <a:spcBef>
                <a:spcPts val="0"/>
              </a:spcBef>
            </a:pPr>
            <a:r>
              <a:rPr lang="en-US" dirty="0"/>
              <a:t>For example, females of Bangladesh, 2021. </a:t>
            </a:r>
          </a:p>
          <a:p>
            <a:pPr>
              <a:lnSpc>
                <a:spcPct val="110000"/>
              </a:lnSpc>
              <a:spcBef>
                <a:spcPts val="600"/>
              </a:spcBef>
              <a:spcAft>
                <a:spcPts val="600"/>
              </a:spcAft>
            </a:pPr>
            <a:r>
              <a:rPr lang="en-US" dirty="0"/>
              <a:t>Each object included in the population is a study unit. We call it a subject or study subject. </a:t>
            </a:r>
          </a:p>
          <a:p>
            <a:pPr lvl="1">
              <a:lnSpc>
                <a:spcPct val="110000"/>
              </a:lnSpc>
              <a:spcBef>
                <a:spcPts val="0"/>
              </a:spcBef>
            </a:pPr>
            <a:r>
              <a:rPr lang="en-US" dirty="0"/>
              <a:t>For the male population in Bangladesh, a male is a subject.</a:t>
            </a:r>
          </a:p>
          <a:p>
            <a:pPr lvl="1"/>
            <a:endParaRPr lang="en-US" dirty="0"/>
          </a:p>
        </p:txBody>
      </p:sp>
      <p:sp>
        <p:nvSpPr>
          <p:cNvPr id="4" name="Picture Placeholder 3">
            <a:extLst>
              <a:ext uri="{FF2B5EF4-FFF2-40B4-BE49-F238E27FC236}">
                <a16:creationId xmlns:a16="http://schemas.microsoft.com/office/drawing/2014/main" id="{89F742FB-B95D-43B3-8E16-A8B980A1E16A}"/>
              </a:ext>
            </a:extLst>
          </p:cNvPr>
          <p:cNvSpPr>
            <a:spLocks noGrp="1"/>
          </p:cNvSpPr>
          <p:nvPr>
            <p:ph type="pic" sz="quarter" idx="13"/>
          </p:nvPr>
        </p:nvSpPr>
        <p:spPr/>
      </p:sp>
      <p:sp>
        <p:nvSpPr>
          <p:cNvPr id="5" name="Slide Number Placeholder 4">
            <a:extLst>
              <a:ext uri="{FF2B5EF4-FFF2-40B4-BE49-F238E27FC236}">
                <a16:creationId xmlns:a16="http://schemas.microsoft.com/office/drawing/2014/main" id="{40E12A49-A3B8-46E2-9BC4-3DB25AEF883E}"/>
              </a:ext>
            </a:extLst>
          </p:cNvPr>
          <p:cNvSpPr>
            <a:spLocks noGrp="1"/>
          </p:cNvSpPr>
          <p:nvPr>
            <p:ph type="sldNum" sz="quarter" idx="12"/>
          </p:nvPr>
        </p:nvSpPr>
        <p:spPr/>
        <p:txBody>
          <a:bodyPr/>
          <a:lstStyle/>
          <a:p>
            <a:fld id="{7B80F514-05B2-492A-8438-E60A2CA517C1}" type="slidenum">
              <a:rPr lang="en-US" smtClean="0"/>
              <a:t>3</a:t>
            </a:fld>
            <a:endParaRPr lang="en-US"/>
          </a:p>
        </p:txBody>
      </p:sp>
      <p:sp>
        <p:nvSpPr>
          <p:cNvPr id="6" name="Date Placeholder 5">
            <a:extLst>
              <a:ext uri="{FF2B5EF4-FFF2-40B4-BE49-F238E27FC236}">
                <a16:creationId xmlns:a16="http://schemas.microsoft.com/office/drawing/2014/main" id="{0DC2D85C-3C54-4659-A91F-C30FA0BB81AC}"/>
              </a:ext>
            </a:extLst>
          </p:cNvPr>
          <p:cNvSpPr>
            <a:spLocks noGrp="1"/>
          </p:cNvSpPr>
          <p:nvPr>
            <p:ph type="dt" sz="half" idx="10"/>
          </p:nvPr>
        </p:nvSpPr>
        <p:spPr/>
        <p:txBody>
          <a:bodyPr/>
          <a:lstStyle/>
          <a:p>
            <a:fld id="{EF5BE676-9994-494C-96AE-0F32ED03026E}" type="datetime3">
              <a:rPr lang="en-US" smtClean="0"/>
              <a:t>2 December 2021</a:t>
            </a:fld>
            <a:endParaRPr lang="en-US" dirty="0"/>
          </a:p>
        </p:txBody>
      </p:sp>
      <p:sp>
        <p:nvSpPr>
          <p:cNvPr id="7" name="Footer Placeholder 6">
            <a:extLst>
              <a:ext uri="{FF2B5EF4-FFF2-40B4-BE49-F238E27FC236}">
                <a16:creationId xmlns:a16="http://schemas.microsoft.com/office/drawing/2014/main" id="{9BB68F4D-FB32-4590-8E85-3F5D54371B4F}"/>
              </a:ext>
            </a:extLst>
          </p:cNvPr>
          <p:cNvSpPr>
            <a:spLocks noGrp="1"/>
          </p:cNvSpPr>
          <p:nvPr>
            <p:ph type="ftr" sz="quarter" idx="11"/>
          </p:nvPr>
        </p:nvSpPr>
        <p:spPr/>
        <p:txBody>
          <a:bodyPr/>
          <a:lstStyle/>
          <a:p>
            <a:r>
              <a:rPr lang="en-US"/>
              <a:t>Center for Data Research and Analytics</a:t>
            </a:r>
          </a:p>
        </p:txBody>
      </p:sp>
      <p:pic>
        <p:nvPicPr>
          <p:cNvPr id="8" name="Picture Placeholder 11" descr="Logo&#10;&#10;Description automatically generated with medium confidence">
            <a:extLst>
              <a:ext uri="{FF2B5EF4-FFF2-40B4-BE49-F238E27FC236}">
                <a16:creationId xmlns:a16="http://schemas.microsoft.com/office/drawing/2014/main" id="{90235034-1B1B-4E8E-864C-C739D3D533B4}"/>
              </a:ext>
            </a:extLst>
          </p:cNvPr>
          <p:cNvPicPr>
            <a:picLocks noChangeAspect="1"/>
          </p:cNvPicPr>
          <p:nvPr/>
        </p:nvPicPr>
        <p:blipFill rotWithShape="1">
          <a:blip r:embed="rId2">
            <a:extLst>
              <a:ext uri="{28A0092B-C50C-407E-A947-70E740481C1C}">
                <a14:useLocalDpi xmlns:a14="http://schemas.microsoft.com/office/drawing/2010/main" val="0"/>
              </a:ext>
            </a:extLst>
          </a:blip>
          <a:srcRect t="3695" b="24527"/>
          <a:stretch/>
        </p:blipFill>
        <p:spPr>
          <a:xfrm>
            <a:off x="10310814" y="0"/>
            <a:ext cx="1433819" cy="812493"/>
          </a:xfrm>
          <a:prstGeom prst="rect">
            <a:avLst/>
          </a:prstGeom>
        </p:spPr>
      </p:pic>
    </p:spTree>
    <p:extLst>
      <p:ext uri="{BB962C8B-B14F-4D97-AF65-F5344CB8AC3E}">
        <p14:creationId xmlns:p14="http://schemas.microsoft.com/office/powerpoint/2010/main" val="1339453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3E8A5-2362-4BAE-AD08-9F3D79EDC2F1}"/>
              </a:ext>
            </a:extLst>
          </p:cNvPr>
          <p:cNvSpPr>
            <a:spLocks noGrp="1"/>
          </p:cNvSpPr>
          <p:nvPr>
            <p:ph type="title"/>
          </p:nvPr>
        </p:nvSpPr>
        <p:spPr/>
        <p:txBody>
          <a:bodyPr/>
          <a:lstStyle/>
          <a:p>
            <a:r>
              <a:rPr lang="en-US" dirty="0"/>
              <a:t>Parameter</a:t>
            </a:r>
          </a:p>
        </p:txBody>
      </p:sp>
      <p:sp>
        <p:nvSpPr>
          <p:cNvPr id="3" name="Content Placeholder 2">
            <a:extLst>
              <a:ext uri="{FF2B5EF4-FFF2-40B4-BE49-F238E27FC236}">
                <a16:creationId xmlns:a16="http://schemas.microsoft.com/office/drawing/2014/main" id="{7A096B57-3777-45D0-9BC0-A3E9863F3772}"/>
              </a:ext>
            </a:extLst>
          </p:cNvPr>
          <p:cNvSpPr>
            <a:spLocks noGrp="1"/>
          </p:cNvSpPr>
          <p:nvPr>
            <p:ph idx="1"/>
          </p:nvPr>
        </p:nvSpPr>
        <p:spPr/>
        <p:txBody>
          <a:bodyPr>
            <a:normAutofit/>
          </a:bodyPr>
          <a:lstStyle/>
          <a:p>
            <a:pPr>
              <a:lnSpc>
                <a:spcPct val="100000"/>
              </a:lnSpc>
              <a:spcBef>
                <a:spcPts val="600"/>
              </a:spcBef>
              <a:spcAft>
                <a:spcPts val="600"/>
              </a:spcAft>
            </a:pPr>
            <a:r>
              <a:rPr lang="en-US" dirty="0"/>
              <a:t>The </a:t>
            </a:r>
            <a:r>
              <a:rPr lang="en-US" b="1" dirty="0"/>
              <a:t>parameter</a:t>
            </a:r>
            <a:r>
              <a:rPr lang="en-US" dirty="0"/>
              <a:t> are the </a:t>
            </a:r>
            <a:r>
              <a:rPr lang="en-US" b="1" dirty="0"/>
              <a:t>measurable characteristics of subjects </a:t>
            </a:r>
            <a:r>
              <a:rPr lang="en-US" dirty="0"/>
              <a:t>in a population</a:t>
            </a:r>
          </a:p>
          <a:p>
            <a:pPr lvl="1">
              <a:lnSpc>
                <a:spcPct val="100000"/>
              </a:lnSpc>
              <a:spcAft>
                <a:spcPts val="600"/>
              </a:spcAft>
            </a:pPr>
            <a:r>
              <a:rPr lang="en-US" dirty="0"/>
              <a:t>For example, the average monthly income of females in Bangladesh, 2021.</a:t>
            </a:r>
          </a:p>
          <a:p>
            <a:pPr>
              <a:lnSpc>
                <a:spcPct val="100000"/>
              </a:lnSpc>
              <a:spcBef>
                <a:spcPts val="600"/>
              </a:spcBef>
              <a:spcAft>
                <a:spcPts val="600"/>
              </a:spcAft>
            </a:pPr>
            <a:r>
              <a:rPr lang="en-US" dirty="0"/>
              <a:t>Research aims to know those measurable characteristics (parameters). A known parameter helps us to make decisions about the population. </a:t>
            </a:r>
          </a:p>
          <a:p>
            <a:pPr lvl="1">
              <a:lnSpc>
                <a:spcPct val="100000"/>
              </a:lnSpc>
              <a:spcAft>
                <a:spcPts val="600"/>
              </a:spcAft>
            </a:pPr>
            <a:r>
              <a:rPr lang="en-US" dirty="0"/>
              <a:t>For example, the number of cancer patient in Bangladesh could help us to plan for adequate cancer care setup in Bangladesh. </a:t>
            </a:r>
          </a:p>
          <a:p>
            <a:pPr lvl="1">
              <a:lnSpc>
                <a:spcPct val="100000"/>
              </a:lnSpc>
              <a:spcAft>
                <a:spcPts val="600"/>
              </a:spcAft>
            </a:pPr>
            <a:r>
              <a:rPr lang="en-US" dirty="0"/>
              <a:t>A kid garment industry needs an information about the weight distribution of children &lt;5 in Bangladesh.</a:t>
            </a:r>
          </a:p>
          <a:p>
            <a:pPr>
              <a:lnSpc>
                <a:spcPct val="100000"/>
              </a:lnSpc>
              <a:spcBef>
                <a:spcPts val="600"/>
              </a:spcBef>
              <a:spcAft>
                <a:spcPts val="600"/>
              </a:spcAft>
            </a:pPr>
            <a:r>
              <a:rPr lang="en-US" dirty="0"/>
              <a:t>Parameters are unknown constants that specifies the population</a:t>
            </a:r>
          </a:p>
          <a:p>
            <a:pPr>
              <a:lnSpc>
                <a:spcPct val="100000"/>
              </a:lnSpc>
              <a:spcBef>
                <a:spcPts val="600"/>
              </a:spcBef>
              <a:spcAft>
                <a:spcPts val="600"/>
              </a:spcAft>
            </a:pPr>
            <a:endParaRPr lang="en-US" dirty="0"/>
          </a:p>
          <a:p>
            <a:pPr>
              <a:lnSpc>
                <a:spcPct val="100000"/>
              </a:lnSpc>
              <a:spcBef>
                <a:spcPts val="600"/>
              </a:spcBef>
              <a:spcAft>
                <a:spcPts val="600"/>
              </a:spcAft>
            </a:pPr>
            <a:endParaRPr lang="en-US" dirty="0"/>
          </a:p>
        </p:txBody>
      </p:sp>
      <p:sp>
        <p:nvSpPr>
          <p:cNvPr id="4" name="Date Placeholder 3">
            <a:extLst>
              <a:ext uri="{FF2B5EF4-FFF2-40B4-BE49-F238E27FC236}">
                <a16:creationId xmlns:a16="http://schemas.microsoft.com/office/drawing/2014/main" id="{4E049DB0-606C-4E11-AEDF-AB937B29B20F}"/>
              </a:ext>
            </a:extLst>
          </p:cNvPr>
          <p:cNvSpPr>
            <a:spLocks noGrp="1"/>
          </p:cNvSpPr>
          <p:nvPr>
            <p:ph type="dt" sz="half" idx="10"/>
          </p:nvPr>
        </p:nvSpPr>
        <p:spPr/>
        <p:txBody>
          <a:bodyPr/>
          <a:lstStyle/>
          <a:p>
            <a:fld id="{279CB3C8-C91A-4D5C-B237-53AD12901D6B}" type="datetime3">
              <a:rPr lang="en-US" smtClean="0"/>
              <a:t>2 December 2021</a:t>
            </a:fld>
            <a:endParaRPr lang="en-US"/>
          </a:p>
        </p:txBody>
      </p:sp>
      <p:sp>
        <p:nvSpPr>
          <p:cNvPr id="5" name="Footer Placeholder 4">
            <a:extLst>
              <a:ext uri="{FF2B5EF4-FFF2-40B4-BE49-F238E27FC236}">
                <a16:creationId xmlns:a16="http://schemas.microsoft.com/office/drawing/2014/main" id="{F24AB217-DCCE-4CDD-B5E0-B9BB5F2F93EC}"/>
              </a:ext>
            </a:extLst>
          </p:cNvPr>
          <p:cNvSpPr>
            <a:spLocks noGrp="1"/>
          </p:cNvSpPr>
          <p:nvPr>
            <p:ph type="ftr" sz="quarter" idx="11"/>
          </p:nvPr>
        </p:nvSpPr>
        <p:spPr/>
        <p:txBody>
          <a:bodyPr/>
          <a:lstStyle/>
          <a:p>
            <a:r>
              <a:rPr lang="en-US"/>
              <a:t>Center for Data Research and Analytics</a:t>
            </a:r>
          </a:p>
        </p:txBody>
      </p:sp>
      <p:sp>
        <p:nvSpPr>
          <p:cNvPr id="6" name="Slide Number Placeholder 5">
            <a:extLst>
              <a:ext uri="{FF2B5EF4-FFF2-40B4-BE49-F238E27FC236}">
                <a16:creationId xmlns:a16="http://schemas.microsoft.com/office/drawing/2014/main" id="{2BBE4B95-6767-4E57-8474-AA99AD6182AC}"/>
              </a:ext>
            </a:extLst>
          </p:cNvPr>
          <p:cNvSpPr>
            <a:spLocks noGrp="1"/>
          </p:cNvSpPr>
          <p:nvPr>
            <p:ph type="sldNum" sz="quarter" idx="12"/>
          </p:nvPr>
        </p:nvSpPr>
        <p:spPr/>
        <p:txBody>
          <a:bodyPr/>
          <a:lstStyle/>
          <a:p>
            <a:fld id="{7B80F514-05B2-492A-8438-E60A2CA517C1}" type="slidenum">
              <a:rPr lang="en-US" smtClean="0"/>
              <a:t>4</a:t>
            </a:fld>
            <a:endParaRPr lang="en-US"/>
          </a:p>
        </p:txBody>
      </p:sp>
      <p:sp>
        <p:nvSpPr>
          <p:cNvPr id="7" name="Picture Placeholder 6">
            <a:extLst>
              <a:ext uri="{FF2B5EF4-FFF2-40B4-BE49-F238E27FC236}">
                <a16:creationId xmlns:a16="http://schemas.microsoft.com/office/drawing/2014/main" id="{B73FD887-B791-4715-B36E-17EC84001735}"/>
              </a:ext>
            </a:extLst>
          </p:cNvPr>
          <p:cNvSpPr>
            <a:spLocks noGrp="1"/>
          </p:cNvSpPr>
          <p:nvPr>
            <p:ph type="pic" sz="quarter" idx="13"/>
          </p:nvPr>
        </p:nvSpPr>
        <p:spPr/>
      </p:sp>
      <p:pic>
        <p:nvPicPr>
          <p:cNvPr id="8" name="Picture Placeholder 11" descr="Logo&#10;&#10;Description automatically generated with medium confidence">
            <a:extLst>
              <a:ext uri="{FF2B5EF4-FFF2-40B4-BE49-F238E27FC236}">
                <a16:creationId xmlns:a16="http://schemas.microsoft.com/office/drawing/2014/main" id="{10D153E0-F0D9-48CC-8838-BD956536A7F5}"/>
              </a:ext>
            </a:extLst>
          </p:cNvPr>
          <p:cNvPicPr>
            <a:picLocks noChangeAspect="1"/>
          </p:cNvPicPr>
          <p:nvPr/>
        </p:nvPicPr>
        <p:blipFill rotWithShape="1">
          <a:blip r:embed="rId2">
            <a:extLst>
              <a:ext uri="{28A0092B-C50C-407E-A947-70E740481C1C}">
                <a14:useLocalDpi xmlns:a14="http://schemas.microsoft.com/office/drawing/2010/main" val="0"/>
              </a:ext>
            </a:extLst>
          </a:blip>
          <a:srcRect t="3695" b="24527"/>
          <a:stretch/>
        </p:blipFill>
        <p:spPr>
          <a:xfrm>
            <a:off x="10310814" y="0"/>
            <a:ext cx="1433819" cy="812493"/>
          </a:xfrm>
          <a:prstGeom prst="rect">
            <a:avLst/>
          </a:prstGeom>
        </p:spPr>
      </p:pic>
    </p:spTree>
    <p:extLst>
      <p:ext uri="{BB962C8B-B14F-4D97-AF65-F5344CB8AC3E}">
        <p14:creationId xmlns:p14="http://schemas.microsoft.com/office/powerpoint/2010/main" val="2008773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D71FB-2BF2-43BD-8848-7142F9BF1045}"/>
              </a:ext>
            </a:extLst>
          </p:cNvPr>
          <p:cNvSpPr>
            <a:spLocks noGrp="1"/>
          </p:cNvSpPr>
          <p:nvPr>
            <p:ph type="title"/>
          </p:nvPr>
        </p:nvSpPr>
        <p:spPr/>
        <p:txBody>
          <a:bodyPr/>
          <a:lstStyle/>
          <a:p>
            <a:r>
              <a:rPr lang="en-US" dirty="0"/>
              <a:t>Research Question	</a:t>
            </a:r>
          </a:p>
        </p:txBody>
      </p:sp>
      <p:sp>
        <p:nvSpPr>
          <p:cNvPr id="3" name="Content Placeholder 2">
            <a:extLst>
              <a:ext uri="{FF2B5EF4-FFF2-40B4-BE49-F238E27FC236}">
                <a16:creationId xmlns:a16="http://schemas.microsoft.com/office/drawing/2014/main" id="{CA52F3A9-6D8D-470E-A0A8-37CCAE1B325D}"/>
              </a:ext>
            </a:extLst>
          </p:cNvPr>
          <p:cNvSpPr>
            <a:spLocks noGrp="1"/>
          </p:cNvSpPr>
          <p:nvPr>
            <p:ph idx="1"/>
          </p:nvPr>
        </p:nvSpPr>
        <p:spPr/>
        <p:txBody>
          <a:bodyPr/>
          <a:lstStyle/>
          <a:p>
            <a:r>
              <a:rPr lang="en-US" dirty="0"/>
              <a:t>The very first step of a scientific research method</a:t>
            </a:r>
          </a:p>
          <a:p>
            <a:r>
              <a:rPr lang="en-US" dirty="0"/>
              <a:t>A research ask questions about the parameter of a population</a:t>
            </a:r>
          </a:p>
          <a:p>
            <a:pPr lvl="1"/>
            <a:r>
              <a:rPr lang="en-US" dirty="0"/>
              <a:t>For example, what is the </a:t>
            </a:r>
            <a:r>
              <a:rPr lang="en-US" b="1" dirty="0"/>
              <a:t>prevalence</a:t>
            </a:r>
            <a:r>
              <a:rPr lang="en-US" dirty="0"/>
              <a:t> of cancer among people in Bangladesh</a:t>
            </a:r>
          </a:p>
          <a:p>
            <a:pPr lvl="1"/>
            <a:r>
              <a:rPr lang="en-US" dirty="0"/>
              <a:t>What is the yearly trend in cancer reporting in government facilities in Bangladesh</a:t>
            </a:r>
          </a:p>
          <a:p>
            <a:r>
              <a:rPr lang="en-US" dirty="0"/>
              <a:t>A question comes from the primary observations about the population</a:t>
            </a:r>
          </a:p>
          <a:p>
            <a:r>
              <a:rPr lang="en-US" dirty="0"/>
              <a:t>It is researcher's primary role to pose a research question. A statistician/biostatistician can help you define the study population, quantify the parameter, and restate your research question to proceed forward.</a:t>
            </a:r>
          </a:p>
          <a:p>
            <a:r>
              <a:rPr lang="en-US" dirty="0"/>
              <a:t>Next couple of slides we have introduced a few research questions and their relevant study populations and parameters</a:t>
            </a:r>
          </a:p>
        </p:txBody>
      </p:sp>
      <p:sp>
        <p:nvSpPr>
          <p:cNvPr id="4" name="Date Placeholder 3">
            <a:extLst>
              <a:ext uri="{FF2B5EF4-FFF2-40B4-BE49-F238E27FC236}">
                <a16:creationId xmlns:a16="http://schemas.microsoft.com/office/drawing/2014/main" id="{2A0E1CAD-F45B-495C-BBF4-1514099771D8}"/>
              </a:ext>
            </a:extLst>
          </p:cNvPr>
          <p:cNvSpPr>
            <a:spLocks noGrp="1"/>
          </p:cNvSpPr>
          <p:nvPr>
            <p:ph type="dt" sz="half" idx="10"/>
          </p:nvPr>
        </p:nvSpPr>
        <p:spPr/>
        <p:txBody>
          <a:bodyPr/>
          <a:lstStyle/>
          <a:p>
            <a:fld id="{279CB3C8-C91A-4D5C-B237-53AD12901D6B}" type="datetime3">
              <a:rPr lang="en-US" smtClean="0"/>
              <a:t>2 December 2021</a:t>
            </a:fld>
            <a:endParaRPr lang="en-US"/>
          </a:p>
        </p:txBody>
      </p:sp>
      <p:sp>
        <p:nvSpPr>
          <p:cNvPr id="5" name="Footer Placeholder 4">
            <a:extLst>
              <a:ext uri="{FF2B5EF4-FFF2-40B4-BE49-F238E27FC236}">
                <a16:creationId xmlns:a16="http://schemas.microsoft.com/office/drawing/2014/main" id="{320863FA-CFB3-405D-9676-634CF30B161C}"/>
              </a:ext>
            </a:extLst>
          </p:cNvPr>
          <p:cNvSpPr>
            <a:spLocks noGrp="1"/>
          </p:cNvSpPr>
          <p:nvPr>
            <p:ph type="ftr" sz="quarter" idx="11"/>
          </p:nvPr>
        </p:nvSpPr>
        <p:spPr/>
        <p:txBody>
          <a:bodyPr/>
          <a:lstStyle/>
          <a:p>
            <a:r>
              <a:rPr lang="en-US"/>
              <a:t>Center for Data Research and Analytics</a:t>
            </a:r>
          </a:p>
        </p:txBody>
      </p:sp>
      <p:sp>
        <p:nvSpPr>
          <p:cNvPr id="6" name="Slide Number Placeholder 5">
            <a:extLst>
              <a:ext uri="{FF2B5EF4-FFF2-40B4-BE49-F238E27FC236}">
                <a16:creationId xmlns:a16="http://schemas.microsoft.com/office/drawing/2014/main" id="{2F1E0B4D-BAB4-4EE3-9959-16AC50A4ACF2}"/>
              </a:ext>
            </a:extLst>
          </p:cNvPr>
          <p:cNvSpPr>
            <a:spLocks noGrp="1"/>
          </p:cNvSpPr>
          <p:nvPr>
            <p:ph type="sldNum" sz="quarter" idx="12"/>
          </p:nvPr>
        </p:nvSpPr>
        <p:spPr/>
        <p:txBody>
          <a:bodyPr/>
          <a:lstStyle/>
          <a:p>
            <a:fld id="{7B80F514-05B2-492A-8438-E60A2CA517C1}" type="slidenum">
              <a:rPr lang="en-US" smtClean="0"/>
              <a:t>5</a:t>
            </a:fld>
            <a:endParaRPr lang="en-US"/>
          </a:p>
        </p:txBody>
      </p:sp>
      <p:sp>
        <p:nvSpPr>
          <p:cNvPr id="7" name="Picture Placeholder 6">
            <a:extLst>
              <a:ext uri="{FF2B5EF4-FFF2-40B4-BE49-F238E27FC236}">
                <a16:creationId xmlns:a16="http://schemas.microsoft.com/office/drawing/2014/main" id="{8AB2866B-8A40-4A7D-AC2C-E549976523CC}"/>
              </a:ext>
            </a:extLst>
          </p:cNvPr>
          <p:cNvSpPr>
            <a:spLocks noGrp="1"/>
          </p:cNvSpPr>
          <p:nvPr>
            <p:ph type="pic" sz="quarter" idx="13"/>
          </p:nvPr>
        </p:nvSpPr>
        <p:spPr/>
      </p:sp>
      <p:pic>
        <p:nvPicPr>
          <p:cNvPr id="9" name="Picture Placeholder 11" descr="Logo&#10;&#10;Description automatically generated with medium confidence">
            <a:extLst>
              <a:ext uri="{FF2B5EF4-FFF2-40B4-BE49-F238E27FC236}">
                <a16:creationId xmlns:a16="http://schemas.microsoft.com/office/drawing/2014/main" id="{6B3C4964-B523-49F8-876F-8E994C594EDB}"/>
              </a:ext>
            </a:extLst>
          </p:cNvPr>
          <p:cNvPicPr>
            <a:picLocks noChangeAspect="1"/>
          </p:cNvPicPr>
          <p:nvPr/>
        </p:nvPicPr>
        <p:blipFill rotWithShape="1">
          <a:blip r:embed="rId2">
            <a:extLst>
              <a:ext uri="{28A0092B-C50C-407E-A947-70E740481C1C}">
                <a14:useLocalDpi xmlns:a14="http://schemas.microsoft.com/office/drawing/2010/main" val="0"/>
              </a:ext>
            </a:extLst>
          </a:blip>
          <a:srcRect t="3695" b="24527"/>
          <a:stretch/>
        </p:blipFill>
        <p:spPr>
          <a:xfrm>
            <a:off x="10310814" y="0"/>
            <a:ext cx="1433819" cy="812493"/>
          </a:xfrm>
          <a:prstGeom prst="rect">
            <a:avLst/>
          </a:prstGeom>
        </p:spPr>
      </p:pic>
    </p:spTree>
    <p:extLst>
      <p:ext uri="{BB962C8B-B14F-4D97-AF65-F5344CB8AC3E}">
        <p14:creationId xmlns:p14="http://schemas.microsoft.com/office/powerpoint/2010/main" val="4239977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61D90-056B-4DE3-8CA7-5BCE109553FC}"/>
              </a:ext>
            </a:extLst>
          </p:cNvPr>
          <p:cNvSpPr>
            <a:spLocks noGrp="1"/>
          </p:cNvSpPr>
          <p:nvPr>
            <p:ph type="title"/>
          </p:nvPr>
        </p:nvSpPr>
        <p:spPr/>
        <p:txBody>
          <a:bodyPr/>
          <a:lstStyle/>
          <a:p>
            <a:r>
              <a:rPr lang="en-US" dirty="0"/>
              <a:t>Population Example</a:t>
            </a:r>
          </a:p>
        </p:txBody>
      </p:sp>
      <p:sp>
        <p:nvSpPr>
          <p:cNvPr id="3" name="Content Placeholder 2">
            <a:extLst>
              <a:ext uri="{FF2B5EF4-FFF2-40B4-BE49-F238E27FC236}">
                <a16:creationId xmlns:a16="http://schemas.microsoft.com/office/drawing/2014/main" id="{C88E6B8A-E75A-4FD1-89BD-0FAF88D1C7C9}"/>
              </a:ext>
            </a:extLst>
          </p:cNvPr>
          <p:cNvSpPr>
            <a:spLocks noGrp="1"/>
          </p:cNvSpPr>
          <p:nvPr>
            <p:ph sz="half" idx="1"/>
          </p:nvPr>
        </p:nvSpPr>
        <p:spPr/>
        <p:txBody>
          <a:bodyPr/>
          <a:lstStyle/>
          <a:p>
            <a:pPr marL="0" indent="0">
              <a:buNone/>
            </a:pPr>
            <a:r>
              <a:rPr lang="en-US" b="1" dirty="0"/>
              <a:t>Research Questions</a:t>
            </a:r>
          </a:p>
          <a:p>
            <a:r>
              <a:rPr lang="en-US" dirty="0"/>
              <a:t>What is the level of CO</a:t>
            </a:r>
            <a:r>
              <a:rPr lang="en-US" baseline="-25000" dirty="0"/>
              <a:t>2</a:t>
            </a:r>
            <a:r>
              <a:rPr lang="en-US" dirty="0"/>
              <a:t> concentration in the atmosphere in 2021</a:t>
            </a:r>
          </a:p>
          <a:p>
            <a:r>
              <a:rPr lang="en-US" dirty="0"/>
              <a:t>What causes CO</a:t>
            </a:r>
            <a:r>
              <a:rPr lang="en-US" baseline="-25000" dirty="0"/>
              <a:t>2</a:t>
            </a:r>
            <a:r>
              <a:rPr lang="en-US" dirty="0"/>
              <a:t> concentration increase over the last 10 years in the atmosphere?</a:t>
            </a:r>
          </a:p>
        </p:txBody>
      </p:sp>
      <p:pic>
        <p:nvPicPr>
          <p:cNvPr id="10" name="Content Placeholder 9">
            <a:extLst>
              <a:ext uri="{FF2B5EF4-FFF2-40B4-BE49-F238E27FC236}">
                <a16:creationId xmlns:a16="http://schemas.microsoft.com/office/drawing/2014/main" id="{E1C1FD0F-F971-4858-83A8-91B28191CC55}"/>
              </a:ext>
            </a:extLst>
          </p:cNvPr>
          <p:cNvPicPr>
            <a:picLocks noGrp="1" noChangeAspect="1"/>
          </p:cNvPicPr>
          <p:nvPr>
            <p:ph sz="half" idx="2"/>
          </p:nvPr>
        </p:nvPicPr>
        <p:blipFill>
          <a:blip r:embed="rId2"/>
          <a:stretch>
            <a:fillRect/>
          </a:stretch>
        </p:blipFill>
        <p:spPr>
          <a:xfrm>
            <a:off x="6938209" y="962025"/>
            <a:ext cx="4344906" cy="4349750"/>
          </a:xfrm>
          <a:prstGeom prst="rect">
            <a:avLst/>
          </a:prstGeom>
        </p:spPr>
      </p:pic>
      <p:sp>
        <p:nvSpPr>
          <p:cNvPr id="5" name="Date Placeholder 4">
            <a:extLst>
              <a:ext uri="{FF2B5EF4-FFF2-40B4-BE49-F238E27FC236}">
                <a16:creationId xmlns:a16="http://schemas.microsoft.com/office/drawing/2014/main" id="{8D4D0E12-6C4F-4882-A367-6DCD64FCD8AA}"/>
              </a:ext>
            </a:extLst>
          </p:cNvPr>
          <p:cNvSpPr>
            <a:spLocks noGrp="1"/>
          </p:cNvSpPr>
          <p:nvPr>
            <p:ph type="dt" sz="half" idx="10"/>
          </p:nvPr>
        </p:nvSpPr>
        <p:spPr/>
        <p:txBody>
          <a:bodyPr/>
          <a:lstStyle/>
          <a:p>
            <a:fld id="{84926EFD-E5AF-4494-94A6-CD860EBDC329}" type="datetime3">
              <a:rPr lang="en-US" smtClean="0"/>
              <a:t>2 December 2021</a:t>
            </a:fld>
            <a:endParaRPr lang="en-US"/>
          </a:p>
        </p:txBody>
      </p:sp>
      <p:sp>
        <p:nvSpPr>
          <p:cNvPr id="6" name="Footer Placeholder 5">
            <a:extLst>
              <a:ext uri="{FF2B5EF4-FFF2-40B4-BE49-F238E27FC236}">
                <a16:creationId xmlns:a16="http://schemas.microsoft.com/office/drawing/2014/main" id="{348C2C28-4402-443F-9190-C2216A325E3A}"/>
              </a:ext>
            </a:extLst>
          </p:cNvPr>
          <p:cNvSpPr>
            <a:spLocks noGrp="1"/>
          </p:cNvSpPr>
          <p:nvPr>
            <p:ph type="ftr" sz="quarter" idx="11"/>
          </p:nvPr>
        </p:nvSpPr>
        <p:spPr/>
        <p:txBody>
          <a:bodyPr/>
          <a:lstStyle/>
          <a:p>
            <a:r>
              <a:rPr lang="en-US"/>
              <a:t>Center for Data Research and Analytics</a:t>
            </a:r>
          </a:p>
        </p:txBody>
      </p:sp>
      <p:sp>
        <p:nvSpPr>
          <p:cNvPr id="7" name="Slide Number Placeholder 6">
            <a:extLst>
              <a:ext uri="{FF2B5EF4-FFF2-40B4-BE49-F238E27FC236}">
                <a16:creationId xmlns:a16="http://schemas.microsoft.com/office/drawing/2014/main" id="{6DE66E57-A9F8-4456-80FD-27632CE26CBB}"/>
              </a:ext>
            </a:extLst>
          </p:cNvPr>
          <p:cNvSpPr>
            <a:spLocks noGrp="1"/>
          </p:cNvSpPr>
          <p:nvPr>
            <p:ph type="sldNum" sz="quarter" idx="12"/>
          </p:nvPr>
        </p:nvSpPr>
        <p:spPr/>
        <p:txBody>
          <a:bodyPr/>
          <a:lstStyle/>
          <a:p>
            <a:fld id="{7B80F514-05B2-492A-8438-E60A2CA517C1}" type="slidenum">
              <a:rPr lang="en-US" smtClean="0"/>
              <a:t>6</a:t>
            </a:fld>
            <a:endParaRPr lang="en-US"/>
          </a:p>
        </p:txBody>
      </p:sp>
      <p:sp>
        <p:nvSpPr>
          <p:cNvPr id="8" name="Picture Placeholder 7">
            <a:extLst>
              <a:ext uri="{FF2B5EF4-FFF2-40B4-BE49-F238E27FC236}">
                <a16:creationId xmlns:a16="http://schemas.microsoft.com/office/drawing/2014/main" id="{70EE9A71-384B-4BA0-B3B6-57A19DB767DC}"/>
              </a:ext>
            </a:extLst>
          </p:cNvPr>
          <p:cNvSpPr>
            <a:spLocks noGrp="1"/>
          </p:cNvSpPr>
          <p:nvPr>
            <p:ph type="pic" sz="quarter" idx="13"/>
          </p:nvPr>
        </p:nvSpPr>
        <p:spPr/>
      </p:sp>
      <p:sp>
        <p:nvSpPr>
          <p:cNvPr id="9" name="Text Placeholder 8">
            <a:extLst>
              <a:ext uri="{FF2B5EF4-FFF2-40B4-BE49-F238E27FC236}">
                <a16:creationId xmlns:a16="http://schemas.microsoft.com/office/drawing/2014/main" id="{D77CFF80-68F3-4669-BAFB-5FF91E209C1C}"/>
              </a:ext>
            </a:extLst>
          </p:cNvPr>
          <p:cNvSpPr>
            <a:spLocks noGrp="1"/>
          </p:cNvSpPr>
          <p:nvPr>
            <p:ph type="body" sz="quarter" idx="14"/>
          </p:nvPr>
        </p:nvSpPr>
        <p:spPr/>
        <p:txBody>
          <a:bodyPr/>
          <a:lstStyle/>
          <a:p>
            <a:r>
              <a:rPr lang="en-US" dirty="0"/>
              <a:t>The world atmosphere is the population and level of CO2 is the parameter of the for these research questions.</a:t>
            </a:r>
          </a:p>
        </p:txBody>
      </p:sp>
      <p:pic>
        <p:nvPicPr>
          <p:cNvPr id="11" name="Picture Placeholder 11" descr="Logo&#10;&#10;Description automatically generated with medium confidence">
            <a:extLst>
              <a:ext uri="{FF2B5EF4-FFF2-40B4-BE49-F238E27FC236}">
                <a16:creationId xmlns:a16="http://schemas.microsoft.com/office/drawing/2014/main" id="{0F536580-F68F-4867-A0E3-ED2F1AB38F98}"/>
              </a:ext>
            </a:extLst>
          </p:cNvPr>
          <p:cNvPicPr>
            <a:picLocks noChangeAspect="1"/>
          </p:cNvPicPr>
          <p:nvPr/>
        </p:nvPicPr>
        <p:blipFill rotWithShape="1">
          <a:blip r:embed="rId3">
            <a:extLst>
              <a:ext uri="{28A0092B-C50C-407E-A947-70E740481C1C}">
                <a14:useLocalDpi xmlns:a14="http://schemas.microsoft.com/office/drawing/2010/main" val="0"/>
              </a:ext>
            </a:extLst>
          </a:blip>
          <a:srcRect t="3695" b="24527"/>
          <a:stretch/>
        </p:blipFill>
        <p:spPr>
          <a:xfrm>
            <a:off x="10310814" y="0"/>
            <a:ext cx="1433819" cy="812493"/>
          </a:xfrm>
          <a:prstGeom prst="rect">
            <a:avLst/>
          </a:prstGeom>
        </p:spPr>
      </p:pic>
    </p:spTree>
    <p:extLst>
      <p:ext uri="{BB962C8B-B14F-4D97-AF65-F5344CB8AC3E}">
        <p14:creationId xmlns:p14="http://schemas.microsoft.com/office/powerpoint/2010/main" val="2020108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0FC36-C2B9-4954-A09A-346157A53402}"/>
              </a:ext>
            </a:extLst>
          </p:cNvPr>
          <p:cNvSpPr>
            <a:spLocks noGrp="1"/>
          </p:cNvSpPr>
          <p:nvPr>
            <p:ph type="title"/>
          </p:nvPr>
        </p:nvSpPr>
        <p:spPr/>
        <p:txBody>
          <a:bodyPr/>
          <a:lstStyle/>
          <a:p>
            <a:r>
              <a:rPr lang="en-US" dirty="0"/>
              <a:t>Population Example</a:t>
            </a:r>
          </a:p>
        </p:txBody>
      </p:sp>
      <p:sp>
        <p:nvSpPr>
          <p:cNvPr id="3" name="Content Placeholder 2">
            <a:extLst>
              <a:ext uri="{FF2B5EF4-FFF2-40B4-BE49-F238E27FC236}">
                <a16:creationId xmlns:a16="http://schemas.microsoft.com/office/drawing/2014/main" id="{7408374B-0C4A-42EF-B865-E5861DF49219}"/>
              </a:ext>
            </a:extLst>
          </p:cNvPr>
          <p:cNvSpPr>
            <a:spLocks noGrp="1"/>
          </p:cNvSpPr>
          <p:nvPr>
            <p:ph sz="half" idx="1"/>
          </p:nvPr>
        </p:nvSpPr>
        <p:spPr/>
        <p:txBody>
          <a:bodyPr/>
          <a:lstStyle/>
          <a:p>
            <a:pPr marL="0" indent="0">
              <a:buNone/>
            </a:pPr>
            <a:r>
              <a:rPr lang="en-US" b="1" dirty="0"/>
              <a:t>Research Questions</a:t>
            </a:r>
          </a:p>
          <a:p>
            <a:r>
              <a:rPr lang="en-US" dirty="0"/>
              <a:t>What is the prevalence of breast cancer in Bangladesh in 2021</a:t>
            </a:r>
          </a:p>
          <a:p>
            <a:r>
              <a:rPr lang="en-US" dirty="0"/>
              <a:t>What are the main causes of breast cancer among women over age 40 in Bangladesh</a:t>
            </a:r>
          </a:p>
          <a:p>
            <a:endParaRPr lang="en-US" dirty="0"/>
          </a:p>
        </p:txBody>
      </p:sp>
      <p:pic>
        <p:nvPicPr>
          <p:cNvPr id="10" name="Content Placeholder 9">
            <a:extLst>
              <a:ext uri="{FF2B5EF4-FFF2-40B4-BE49-F238E27FC236}">
                <a16:creationId xmlns:a16="http://schemas.microsoft.com/office/drawing/2014/main" id="{1241D40E-1693-4130-AB57-A7CE04CEB048}"/>
              </a:ext>
            </a:extLst>
          </p:cNvPr>
          <p:cNvPicPr>
            <a:picLocks noGrp="1" noChangeAspect="1"/>
          </p:cNvPicPr>
          <p:nvPr>
            <p:ph sz="half" idx="2"/>
          </p:nvPr>
        </p:nvPicPr>
        <p:blipFill>
          <a:blip r:embed="rId2"/>
          <a:stretch>
            <a:fillRect/>
          </a:stretch>
        </p:blipFill>
        <p:spPr>
          <a:xfrm>
            <a:off x="6492203" y="1393293"/>
            <a:ext cx="5236918" cy="3487214"/>
          </a:xfrm>
          <a:prstGeom prst="rect">
            <a:avLst/>
          </a:prstGeom>
        </p:spPr>
      </p:pic>
      <p:sp>
        <p:nvSpPr>
          <p:cNvPr id="5" name="Date Placeholder 4">
            <a:extLst>
              <a:ext uri="{FF2B5EF4-FFF2-40B4-BE49-F238E27FC236}">
                <a16:creationId xmlns:a16="http://schemas.microsoft.com/office/drawing/2014/main" id="{B89181ED-D5EC-44E2-A019-1F4D9B8F5831}"/>
              </a:ext>
            </a:extLst>
          </p:cNvPr>
          <p:cNvSpPr>
            <a:spLocks noGrp="1"/>
          </p:cNvSpPr>
          <p:nvPr>
            <p:ph type="dt" sz="half" idx="10"/>
          </p:nvPr>
        </p:nvSpPr>
        <p:spPr/>
        <p:txBody>
          <a:bodyPr/>
          <a:lstStyle/>
          <a:p>
            <a:fld id="{84926EFD-E5AF-4494-94A6-CD860EBDC329}" type="datetime3">
              <a:rPr lang="en-US" smtClean="0"/>
              <a:t>2 December 2021</a:t>
            </a:fld>
            <a:endParaRPr lang="en-US"/>
          </a:p>
        </p:txBody>
      </p:sp>
      <p:sp>
        <p:nvSpPr>
          <p:cNvPr id="6" name="Footer Placeholder 5">
            <a:extLst>
              <a:ext uri="{FF2B5EF4-FFF2-40B4-BE49-F238E27FC236}">
                <a16:creationId xmlns:a16="http://schemas.microsoft.com/office/drawing/2014/main" id="{645A5E83-1801-43E0-BF54-F8A8E9375C82}"/>
              </a:ext>
            </a:extLst>
          </p:cNvPr>
          <p:cNvSpPr>
            <a:spLocks noGrp="1"/>
          </p:cNvSpPr>
          <p:nvPr>
            <p:ph type="ftr" sz="quarter" idx="11"/>
          </p:nvPr>
        </p:nvSpPr>
        <p:spPr/>
        <p:txBody>
          <a:bodyPr/>
          <a:lstStyle/>
          <a:p>
            <a:r>
              <a:rPr lang="en-US"/>
              <a:t>Center for Data Research and Analytics</a:t>
            </a:r>
          </a:p>
        </p:txBody>
      </p:sp>
      <p:sp>
        <p:nvSpPr>
          <p:cNvPr id="7" name="Slide Number Placeholder 6">
            <a:extLst>
              <a:ext uri="{FF2B5EF4-FFF2-40B4-BE49-F238E27FC236}">
                <a16:creationId xmlns:a16="http://schemas.microsoft.com/office/drawing/2014/main" id="{F92170AB-5C88-44EA-B132-9C810397972F}"/>
              </a:ext>
            </a:extLst>
          </p:cNvPr>
          <p:cNvSpPr>
            <a:spLocks noGrp="1"/>
          </p:cNvSpPr>
          <p:nvPr>
            <p:ph type="sldNum" sz="quarter" idx="12"/>
          </p:nvPr>
        </p:nvSpPr>
        <p:spPr/>
        <p:txBody>
          <a:bodyPr/>
          <a:lstStyle/>
          <a:p>
            <a:fld id="{7B80F514-05B2-492A-8438-E60A2CA517C1}" type="slidenum">
              <a:rPr lang="en-US" smtClean="0"/>
              <a:t>7</a:t>
            </a:fld>
            <a:endParaRPr lang="en-US"/>
          </a:p>
        </p:txBody>
      </p:sp>
      <p:sp>
        <p:nvSpPr>
          <p:cNvPr id="8" name="Picture Placeholder 7">
            <a:extLst>
              <a:ext uri="{FF2B5EF4-FFF2-40B4-BE49-F238E27FC236}">
                <a16:creationId xmlns:a16="http://schemas.microsoft.com/office/drawing/2014/main" id="{58FD3AD0-CB67-4152-A0E8-9929FBDBA907}"/>
              </a:ext>
            </a:extLst>
          </p:cNvPr>
          <p:cNvSpPr>
            <a:spLocks noGrp="1"/>
          </p:cNvSpPr>
          <p:nvPr>
            <p:ph type="pic" sz="quarter" idx="13"/>
          </p:nvPr>
        </p:nvSpPr>
        <p:spPr/>
      </p:sp>
      <p:sp>
        <p:nvSpPr>
          <p:cNvPr id="9" name="Text Placeholder 8">
            <a:extLst>
              <a:ext uri="{FF2B5EF4-FFF2-40B4-BE49-F238E27FC236}">
                <a16:creationId xmlns:a16="http://schemas.microsoft.com/office/drawing/2014/main" id="{1A27E730-17F8-4EAD-941C-895F187223D6}"/>
              </a:ext>
            </a:extLst>
          </p:cNvPr>
          <p:cNvSpPr>
            <a:spLocks noGrp="1"/>
          </p:cNvSpPr>
          <p:nvPr>
            <p:ph type="body" sz="quarter" idx="14"/>
          </p:nvPr>
        </p:nvSpPr>
        <p:spPr/>
        <p:txBody>
          <a:bodyPr/>
          <a:lstStyle/>
          <a:p>
            <a:r>
              <a:rPr lang="en-US" dirty="0"/>
              <a:t>The population consists of all females in Bangladesh who are at risk of breast cancer until 2021. The prevalence, underlying causes are the parameter.</a:t>
            </a:r>
          </a:p>
        </p:txBody>
      </p:sp>
      <p:pic>
        <p:nvPicPr>
          <p:cNvPr id="11" name="Picture 10">
            <a:extLst>
              <a:ext uri="{FF2B5EF4-FFF2-40B4-BE49-F238E27FC236}">
                <a16:creationId xmlns:a16="http://schemas.microsoft.com/office/drawing/2014/main" id="{A1C7B43F-452D-48E2-B908-F152D6A89F4C}"/>
              </a:ext>
            </a:extLst>
          </p:cNvPr>
          <p:cNvPicPr>
            <a:picLocks noChangeAspect="1"/>
          </p:cNvPicPr>
          <p:nvPr/>
        </p:nvPicPr>
        <p:blipFill>
          <a:blip r:embed="rId3"/>
          <a:stretch>
            <a:fillRect/>
          </a:stretch>
        </p:blipFill>
        <p:spPr>
          <a:xfrm>
            <a:off x="10290340" y="-7260"/>
            <a:ext cx="1438781" cy="810838"/>
          </a:xfrm>
          <a:prstGeom prst="rect">
            <a:avLst/>
          </a:prstGeom>
        </p:spPr>
      </p:pic>
    </p:spTree>
    <p:extLst>
      <p:ext uri="{BB962C8B-B14F-4D97-AF65-F5344CB8AC3E}">
        <p14:creationId xmlns:p14="http://schemas.microsoft.com/office/powerpoint/2010/main" val="37496558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38226-361C-4317-BB2A-B1E829AF6A28}"/>
              </a:ext>
            </a:extLst>
          </p:cNvPr>
          <p:cNvSpPr>
            <a:spLocks noGrp="1"/>
          </p:cNvSpPr>
          <p:nvPr>
            <p:ph type="title"/>
          </p:nvPr>
        </p:nvSpPr>
        <p:spPr/>
        <p:txBody>
          <a:bodyPr/>
          <a:lstStyle/>
          <a:p>
            <a:r>
              <a:rPr lang="en-US" dirty="0"/>
              <a:t>Population Example</a:t>
            </a:r>
          </a:p>
        </p:txBody>
      </p:sp>
      <p:sp>
        <p:nvSpPr>
          <p:cNvPr id="3" name="Content Placeholder 2">
            <a:extLst>
              <a:ext uri="{FF2B5EF4-FFF2-40B4-BE49-F238E27FC236}">
                <a16:creationId xmlns:a16="http://schemas.microsoft.com/office/drawing/2014/main" id="{CF6A2C60-E089-4B1F-A257-F300FBB0F39B}"/>
              </a:ext>
            </a:extLst>
          </p:cNvPr>
          <p:cNvSpPr>
            <a:spLocks noGrp="1"/>
          </p:cNvSpPr>
          <p:nvPr>
            <p:ph sz="half" idx="1"/>
          </p:nvPr>
        </p:nvSpPr>
        <p:spPr/>
        <p:txBody>
          <a:bodyPr/>
          <a:lstStyle/>
          <a:p>
            <a:pPr marL="0" indent="0">
              <a:buNone/>
            </a:pPr>
            <a:r>
              <a:rPr lang="en-US" b="1" dirty="0"/>
              <a:t>Research Questions</a:t>
            </a:r>
          </a:p>
          <a:p>
            <a:r>
              <a:rPr lang="en-US" dirty="0"/>
              <a:t>What is the prevalence of prostate cancer in Bangladesh?</a:t>
            </a:r>
          </a:p>
          <a:p>
            <a:r>
              <a:rPr lang="en-US" dirty="0"/>
              <a:t>What is the risk of prostate cancer among Bangladeshi males?</a:t>
            </a:r>
          </a:p>
          <a:p>
            <a:r>
              <a:rPr lang="en-US" dirty="0"/>
              <a:t>What are the risk factors for the prostate cancer?</a:t>
            </a:r>
          </a:p>
          <a:p>
            <a:r>
              <a:rPr lang="en-US" dirty="0"/>
              <a:t>Which age male are at most risk of prostate cancer in Bangladesh?</a:t>
            </a:r>
          </a:p>
          <a:p>
            <a:endParaRPr lang="en-US" dirty="0"/>
          </a:p>
        </p:txBody>
      </p:sp>
      <p:pic>
        <p:nvPicPr>
          <p:cNvPr id="10" name="Content Placeholder 9">
            <a:extLst>
              <a:ext uri="{FF2B5EF4-FFF2-40B4-BE49-F238E27FC236}">
                <a16:creationId xmlns:a16="http://schemas.microsoft.com/office/drawing/2014/main" id="{1451E0FD-5384-4EC6-834D-CEB1C6D5EB9D}"/>
              </a:ext>
            </a:extLst>
          </p:cNvPr>
          <p:cNvPicPr>
            <a:picLocks noGrp="1" noChangeAspect="1"/>
          </p:cNvPicPr>
          <p:nvPr>
            <p:ph sz="half" idx="2"/>
          </p:nvPr>
        </p:nvPicPr>
        <p:blipFill>
          <a:blip r:embed="rId2"/>
          <a:stretch>
            <a:fillRect/>
          </a:stretch>
        </p:blipFill>
        <p:spPr>
          <a:xfrm>
            <a:off x="6181725" y="1308219"/>
            <a:ext cx="5857875" cy="3657361"/>
          </a:xfrm>
          <a:prstGeom prst="rect">
            <a:avLst/>
          </a:prstGeom>
        </p:spPr>
      </p:pic>
      <p:sp>
        <p:nvSpPr>
          <p:cNvPr id="5" name="Date Placeholder 4">
            <a:extLst>
              <a:ext uri="{FF2B5EF4-FFF2-40B4-BE49-F238E27FC236}">
                <a16:creationId xmlns:a16="http://schemas.microsoft.com/office/drawing/2014/main" id="{2F56C676-B1D6-4265-8EB2-9760CB85EA4F}"/>
              </a:ext>
            </a:extLst>
          </p:cNvPr>
          <p:cNvSpPr>
            <a:spLocks noGrp="1"/>
          </p:cNvSpPr>
          <p:nvPr>
            <p:ph type="dt" sz="half" idx="10"/>
          </p:nvPr>
        </p:nvSpPr>
        <p:spPr/>
        <p:txBody>
          <a:bodyPr/>
          <a:lstStyle/>
          <a:p>
            <a:fld id="{84926EFD-E5AF-4494-94A6-CD860EBDC329}" type="datetime3">
              <a:rPr lang="en-US" smtClean="0"/>
              <a:t>2 December 2021</a:t>
            </a:fld>
            <a:endParaRPr lang="en-US"/>
          </a:p>
        </p:txBody>
      </p:sp>
      <p:sp>
        <p:nvSpPr>
          <p:cNvPr id="6" name="Footer Placeholder 5">
            <a:extLst>
              <a:ext uri="{FF2B5EF4-FFF2-40B4-BE49-F238E27FC236}">
                <a16:creationId xmlns:a16="http://schemas.microsoft.com/office/drawing/2014/main" id="{A4E80BE9-BA4C-456D-841B-BD50ED35AAF2}"/>
              </a:ext>
            </a:extLst>
          </p:cNvPr>
          <p:cNvSpPr>
            <a:spLocks noGrp="1"/>
          </p:cNvSpPr>
          <p:nvPr>
            <p:ph type="ftr" sz="quarter" idx="11"/>
          </p:nvPr>
        </p:nvSpPr>
        <p:spPr/>
        <p:txBody>
          <a:bodyPr/>
          <a:lstStyle/>
          <a:p>
            <a:r>
              <a:rPr lang="en-US" dirty="0"/>
              <a:t>Center for Data Research and Analytics</a:t>
            </a:r>
          </a:p>
        </p:txBody>
      </p:sp>
      <p:sp>
        <p:nvSpPr>
          <p:cNvPr id="7" name="Slide Number Placeholder 6">
            <a:extLst>
              <a:ext uri="{FF2B5EF4-FFF2-40B4-BE49-F238E27FC236}">
                <a16:creationId xmlns:a16="http://schemas.microsoft.com/office/drawing/2014/main" id="{DA569F60-080E-47F0-8C28-BC288D217687}"/>
              </a:ext>
            </a:extLst>
          </p:cNvPr>
          <p:cNvSpPr>
            <a:spLocks noGrp="1"/>
          </p:cNvSpPr>
          <p:nvPr>
            <p:ph type="sldNum" sz="quarter" idx="12"/>
          </p:nvPr>
        </p:nvSpPr>
        <p:spPr/>
        <p:txBody>
          <a:bodyPr/>
          <a:lstStyle/>
          <a:p>
            <a:fld id="{7B80F514-05B2-492A-8438-E60A2CA517C1}" type="slidenum">
              <a:rPr lang="en-US" smtClean="0"/>
              <a:t>8</a:t>
            </a:fld>
            <a:endParaRPr lang="en-US"/>
          </a:p>
        </p:txBody>
      </p:sp>
      <p:sp>
        <p:nvSpPr>
          <p:cNvPr id="8" name="Picture Placeholder 7">
            <a:extLst>
              <a:ext uri="{FF2B5EF4-FFF2-40B4-BE49-F238E27FC236}">
                <a16:creationId xmlns:a16="http://schemas.microsoft.com/office/drawing/2014/main" id="{6BB84A1C-1022-49D3-AE87-AF52E026219A}"/>
              </a:ext>
            </a:extLst>
          </p:cNvPr>
          <p:cNvSpPr>
            <a:spLocks noGrp="1"/>
          </p:cNvSpPr>
          <p:nvPr>
            <p:ph type="pic" sz="quarter" idx="13"/>
          </p:nvPr>
        </p:nvSpPr>
        <p:spPr/>
      </p:sp>
      <p:sp>
        <p:nvSpPr>
          <p:cNvPr id="9" name="Text Placeholder 8">
            <a:extLst>
              <a:ext uri="{FF2B5EF4-FFF2-40B4-BE49-F238E27FC236}">
                <a16:creationId xmlns:a16="http://schemas.microsoft.com/office/drawing/2014/main" id="{4A4A9234-B499-4C63-8C35-0B8C2B084B06}"/>
              </a:ext>
            </a:extLst>
          </p:cNvPr>
          <p:cNvSpPr>
            <a:spLocks noGrp="1"/>
          </p:cNvSpPr>
          <p:nvPr>
            <p:ph type="body" sz="quarter" idx="14"/>
          </p:nvPr>
        </p:nvSpPr>
        <p:spPr/>
        <p:txBody>
          <a:bodyPr/>
          <a:lstStyle/>
          <a:p>
            <a:r>
              <a:rPr lang="en-US" dirty="0"/>
              <a:t>The population consists of all males of Bangladesh who are at risk prostate cancer. The average age at which males get prostate cancer is a parameter</a:t>
            </a:r>
          </a:p>
        </p:txBody>
      </p:sp>
      <p:pic>
        <p:nvPicPr>
          <p:cNvPr id="11" name="Picture 10">
            <a:extLst>
              <a:ext uri="{FF2B5EF4-FFF2-40B4-BE49-F238E27FC236}">
                <a16:creationId xmlns:a16="http://schemas.microsoft.com/office/drawing/2014/main" id="{6C31D529-06CD-41E6-A02A-EA2A70E137EC}"/>
              </a:ext>
            </a:extLst>
          </p:cNvPr>
          <p:cNvPicPr>
            <a:picLocks noChangeAspect="1"/>
          </p:cNvPicPr>
          <p:nvPr/>
        </p:nvPicPr>
        <p:blipFill>
          <a:blip r:embed="rId3"/>
          <a:stretch>
            <a:fillRect/>
          </a:stretch>
        </p:blipFill>
        <p:spPr>
          <a:xfrm>
            <a:off x="10291970" y="10390"/>
            <a:ext cx="1438781" cy="810838"/>
          </a:xfrm>
          <a:prstGeom prst="rect">
            <a:avLst/>
          </a:prstGeom>
        </p:spPr>
      </p:pic>
    </p:spTree>
    <p:extLst>
      <p:ext uri="{BB962C8B-B14F-4D97-AF65-F5344CB8AC3E}">
        <p14:creationId xmlns:p14="http://schemas.microsoft.com/office/powerpoint/2010/main" val="755685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0B424-C2B4-4CB1-9893-8475B0444726}"/>
              </a:ext>
            </a:extLst>
          </p:cNvPr>
          <p:cNvSpPr>
            <a:spLocks noGrp="1"/>
          </p:cNvSpPr>
          <p:nvPr>
            <p:ph type="title"/>
          </p:nvPr>
        </p:nvSpPr>
        <p:spPr/>
        <p:txBody>
          <a:bodyPr/>
          <a:lstStyle/>
          <a:p>
            <a:r>
              <a:rPr lang="en-US" dirty="0"/>
              <a:t>Population Example</a:t>
            </a:r>
          </a:p>
        </p:txBody>
      </p:sp>
      <p:sp>
        <p:nvSpPr>
          <p:cNvPr id="3" name="Content Placeholder 2">
            <a:extLst>
              <a:ext uri="{FF2B5EF4-FFF2-40B4-BE49-F238E27FC236}">
                <a16:creationId xmlns:a16="http://schemas.microsoft.com/office/drawing/2014/main" id="{1831A5A4-638A-40EB-9849-290483E19051}"/>
              </a:ext>
            </a:extLst>
          </p:cNvPr>
          <p:cNvSpPr>
            <a:spLocks noGrp="1"/>
          </p:cNvSpPr>
          <p:nvPr>
            <p:ph sz="half" idx="1"/>
          </p:nvPr>
        </p:nvSpPr>
        <p:spPr/>
        <p:txBody>
          <a:bodyPr/>
          <a:lstStyle/>
          <a:p>
            <a:pPr marL="0" indent="0">
              <a:buNone/>
            </a:pPr>
            <a:r>
              <a:rPr lang="en-US" b="1" dirty="0"/>
              <a:t>Research Questions</a:t>
            </a:r>
          </a:p>
          <a:p>
            <a:r>
              <a:rPr lang="en-US" dirty="0"/>
              <a:t>What is the COVID-19 incidence rate in Bangladesh in 2021</a:t>
            </a:r>
          </a:p>
          <a:p>
            <a:r>
              <a:rPr lang="en-US" dirty="0"/>
              <a:t>What is the risk factors for COVID-19 infection in Bangladesh</a:t>
            </a:r>
          </a:p>
          <a:p>
            <a:r>
              <a:rPr lang="en-US" dirty="0"/>
              <a:t>Which age group is most likely to get COVID-19 in Bangladesh</a:t>
            </a:r>
          </a:p>
          <a:p>
            <a:r>
              <a:rPr lang="en-US" dirty="0"/>
              <a:t>How many people are need to be vaccinated to control the spread of COVID-19 in Bangladesh</a:t>
            </a:r>
          </a:p>
          <a:p>
            <a:endParaRPr lang="en-US" dirty="0"/>
          </a:p>
        </p:txBody>
      </p:sp>
      <p:pic>
        <p:nvPicPr>
          <p:cNvPr id="7" name="Content Placeholder 6">
            <a:extLst>
              <a:ext uri="{FF2B5EF4-FFF2-40B4-BE49-F238E27FC236}">
                <a16:creationId xmlns:a16="http://schemas.microsoft.com/office/drawing/2014/main" id="{8191862C-0AFD-439B-B4DB-1D416EFB66C3}"/>
              </a:ext>
            </a:extLst>
          </p:cNvPr>
          <p:cNvPicPr>
            <a:picLocks noGrp="1" noChangeAspect="1"/>
          </p:cNvPicPr>
          <p:nvPr>
            <p:ph sz="half" idx="2"/>
          </p:nvPr>
        </p:nvPicPr>
        <p:blipFill>
          <a:blip r:embed="rId2"/>
          <a:stretch>
            <a:fillRect/>
          </a:stretch>
        </p:blipFill>
        <p:spPr>
          <a:xfrm>
            <a:off x="6181725" y="1004001"/>
            <a:ext cx="5857875" cy="4265797"/>
          </a:xfrm>
          <a:prstGeom prst="rect">
            <a:avLst/>
          </a:prstGeom>
        </p:spPr>
      </p:pic>
      <p:pic>
        <p:nvPicPr>
          <p:cNvPr id="12" name="Picture Placeholder 11" descr="Logo&#10;&#10;Description automatically generated with medium confidence">
            <a:extLst>
              <a:ext uri="{FF2B5EF4-FFF2-40B4-BE49-F238E27FC236}">
                <a16:creationId xmlns:a16="http://schemas.microsoft.com/office/drawing/2014/main" id="{F630074A-B154-4C75-B472-56C1465F636F}"/>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3695" b="24527"/>
          <a:stretch/>
        </p:blipFill>
        <p:spPr>
          <a:xfrm>
            <a:off x="10310814" y="0"/>
            <a:ext cx="1433819" cy="812493"/>
          </a:xfrm>
        </p:spPr>
      </p:pic>
      <p:sp>
        <p:nvSpPr>
          <p:cNvPr id="6" name="Text Placeholder 5">
            <a:extLst>
              <a:ext uri="{FF2B5EF4-FFF2-40B4-BE49-F238E27FC236}">
                <a16:creationId xmlns:a16="http://schemas.microsoft.com/office/drawing/2014/main" id="{1963FEB8-39EA-4564-B894-ADC8C3264964}"/>
              </a:ext>
            </a:extLst>
          </p:cNvPr>
          <p:cNvSpPr>
            <a:spLocks noGrp="1"/>
          </p:cNvSpPr>
          <p:nvPr>
            <p:ph type="body" sz="quarter" idx="14"/>
          </p:nvPr>
        </p:nvSpPr>
        <p:spPr/>
        <p:txBody>
          <a:bodyPr/>
          <a:lstStyle/>
          <a:p>
            <a:pPr marL="0" indent="0">
              <a:buNone/>
            </a:pPr>
            <a:r>
              <a:rPr lang="en-US" dirty="0"/>
              <a:t>The population consists of all people in Bangladesh who are at risk of COVID-19</a:t>
            </a:r>
          </a:p>
          <a:p>
            <a:endParaRPr lang="en-US" dirty="0"/>
          </a:p>
        </p:txBody>
      </p:sp>
      <p:sp>
        <p:nvSpPr>
          <p:cNvPr id="8" name="Slide Number Placeholder 7">
            <a:extLst>
              <a:ext uri="{FF2B5EF4-FFF2-40B4-BE49-F238E27FC236}">
                <a16:creationId xmlns:a16="http://schemas.microsoft.com/office/drawing/2014/main" id="{2D987B49-A239-41CB-8428-81F77BDA0342}"/>
              </a:ext>
            </a:extLst>
          </p:cNvPr>
          <p:cNvSpPr>
            <a:spLocks noGrp="1"/>
          </p:cNvSpPr>
          <p:nvPr>
            <p:ph type="sldNum" sz="quarter" idx="12"/>
          </p:nvPr>
        </p:nvSpPr>
        <p:spPr/>
        <p:txBody>
          <a:bodyPr/>
          <a:lstStyle/>
          <a:p>
            <a:fld id="{7B80F514-05B2-492A-8438-E60A2CA517C1}" type="slidenum">
              <a:rPr lang="en-US" smtClean="0"/>
              <a:t>9</a:t>
            </a:fld>
            <a:endParaRPr lang="en-US"/>
          </a:p>
        </p:txBody>
      </p:sp>
      <p:sp>
        <p:nvSpPr>
          <p:cNvPr id="9" name="Date Placeholder 8">
            <a:extLst>
              <a:ext uri="{FF2B5EF4-FFF2-40B4-BE49-F238E27FC236}">
                <a16:creationId xmlns:a16="http://schemas.microsoft.com/office/drawing/2014/main" id="{0657E616-949B-478E-A344-9803A07C99D6}"/>
              </a:ext>
            </a:extLst>
          </p:cNvPr>
          <p:cNvSpPr>
            <a:spLocks noGrp="1"/>
          </p:cNvSpPr>
          <p:nvPr>
            <p:ph type="dt" sz="half" idx="10"/>
          </p:nvPr>
        </p:nvSpPr>
        <p:spPr/>
        <p:txBody>
          <a:bodyPr/>
          <a:lstStyle/>
          <a:p>
            <a:fld id="{3E4D169E-1AAB-49A8-A18F-30D64EF76B1F}" type="datetime3">
              <a:rPr lang="en-US" smtClean="0"/>
              <a:t>2 December 2021</a:t>
            </a:fld>
            <a:endParaRPr lang="en-US"/>
          </a:p>
        </p:txBody>
      </p:sp>
      <p:sp>
        <p:nvSpPr>
          <p:cNvPr id="10" name="Footer Placeholder 9">
            <a:extLst>
              <a:ext uri="{FF2B5EF4-FFF2-40B4-BE49-F238E27FC236}">
                <a16:creationId xmlns:a16="http://schemas.microsoft.com/office/drawing/2014/main" id="{73B5CB7B-4ABA-4FA3-BA8A-E1EB6A38FE8C}"/>
              </a:ext>
            </a:extLst>
          </p:cNvPr>
          <p:cNvSpPr>
            <a:spLocks noGrp="1"/>
          </p:cNvSpPr>
          <p:nvPr>
            <p:ph type="ftr" sz="quarter" idx="11"/>
          </p:nvPr>
        </p:nvSpPr>
        <p:spPr/>
        <p:txBody>
          <a:bodyPr/>
          <a:lstStyle/>
          <a:p>
            <a:r>
              <a:rPr lang="en-US"/>
              <a:t>Center for Data Research and Analytics</a:t>
            </a:r>
          </a:p>
        </p:txBody>
      </p:sp>
    </p:spTree>
    <p:extLst>
      <p:ext uri="{BB962C8B-B14F-4D97-AF65-F5344CB8AC3E}">
        <p14:creationId xmlns:p14="http://schemas.microsoft.com/office/powerpoint/2010/main" val="15524121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1538</TotalTime>
  <Words>2285</Words>
  <Application>Microsoft Office PowerPoint</Application>
  <PresentationFormat>Widescreen</PresentationFormat>
  <Paragraphs>231</Paragraphs>
  <Slides>19</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Cambria Math</vt:lpstr>
      <vt:lpstr>Quicksand</vt:lpstr>
      <vt:lpstr>Office Theme</vt:lpstr>
      <vt:lpstr>Statistics for Public Health Research</vt:lpstr>
      <vt:lpstr>Session-1 Table of Content</vt:lpstr>
      <vt:lpstr>Population </vt:lpstr>
      <vt:lpstr>Parameter</vt:lpstr>
      <vt:lpstr>Research Question </vt:lpstr>
      <vt:lpstr>Population Example</vt:lpstr>
      <vt:lpstr>Population Example</vt:lpstr>
      <vt:lpstr>Population Example</vt:lpstr>
      <vt:lpstr>Population Example</vt:lpstr>
      <vt:lpstr>Research Problem</vt:lpstr>
      <vt:lpstr>Research Problem</vt:lpstr>
      <vt:lpstr>Research Problem</vt:lpstr>
      <vt:lpstr>Sample  </vt:lpstr>
      <vt:lpstr>Data for Parameter</vt:lpstr>
      <vt:lpstr>Measuring an outcome/disease</vt:lpstr>
      <vt:lpstr>Nominal Variable </vt:lpstr>
      <vt:lpstr>Ordinal Variable</vt:lpstr>
      <vt:lpstr>Interval variable</vt:lpstr>
      <vt:lpstr>Ratio Variable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 A Yushuf Sharker</dc:creator>
  <cp:lastModifiedBy>Sharker, M A Yushuf</cp:lastModifiedBy>
  <cp:revision>145</cp:revision>
  <dcterms:created xsi:type="dcterms:W3CDTF">2021-11-28T02:30:44Z</dcterms:created>
  <dcterms:modified xsi:type="dcterms:W3CDTF">2021-12-02T21:22:49Z</dcterms:modified>
</cp:coreProperties>
</file>